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0" r:id="rId1"/>
  </p:sldMasterIdLst>
  <p:notesMasterIdLst>
    <p:notesMasterId r:id="rId18"/>
  </p:notesMasterIdLst>
  <p:sldIdLst>
    <p:sldId id="256" r:id="rId2"/>
    <p:sldId id="258" r:id="rId3"/>
    <p:sldId id="261" r:id="rId4"/>
    <p:sldId id="257" r:id="rId5"/>
    <p:sldId id="259" r:id="rId6"/>
    <p:sldId id="260" r:id="rId7"/>
    <p:sldId id="262" r:id="rId8"/>
    <p:sldId id="271" r:id="rId9"/>
    <p:sldId id="263" r:id="rId10"/>
    <p:sldId id="264" r:id="rId11"/>
    <p:sldId id="265" r:id="rId12"/>
    <p:sldId id="266" r:id="rId13"/>
    <p:sldId id="267" r:id="rId14"/>
    <p:sldId id="268" r:id="rId15"/>
    <p:sldId id="269" r:id="rId16"/>
    <p:sldId id="270" r:id="rId17"/>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8" autoAdjust="0"/>
    <p:restoredTop sz="78853" autoAdjust="0"/>
  </p:normalViewPr>
  <p:slideViewPr>
    <p:cSldViewPr>
      <p:cViewPr>
        <p:scale>
          <a:sx n="60" d="100"/>
          <a:sy n="60" d="100"/>
        </p:scale>
        <p:origin x="-1656"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DDDE395-03F1-412E-9356-8108BC92ECA3}" type="datetimeFigureOut">
              <a:rPr lang="fr-FR" smtClean="0"/>
              <a:pPr/>
              <a:t>27/11/2015</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C3DCD36-1C4F-4400-8D68-6BB7BC0933E0}" type="slidenum">
              <a:rPr lang="fr-FR" smtClean="0"/>
              <a:pPr/>
              <a:t>‹N°›</a:t>
            </a:fld>
            <a:endParaRPr lang="fr-F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u="sng" dirty="0" smtClean="0">
                <a:solidFill>
                  <a:srgbClr val="FF0000"/>
                </a:solidFill>
              </a:rPr>
              <a:t>Blayais et </a:t>
            </a:r>
            <a:r>
              <a:rPr lang="fr-FR" u="sng" dirty="0" err="1" smtClean="0">
                <a:solidFill>
                  <a:srgbClr val="FF0000"/>
                </a:solidFill>
              </a:rPr>
              <a:t>Bourgeais</a:t>
            </a:r>
            <a:r>
              <a:rPr lang="fr-FR" dirty="0" smtClean="0"/>
              <a:t>: A.O.C Blaye et Blaye côte de Bordeaux. A.O.C Côtes de Bourg</a:t>
            </a:r>
          </a:p>
          <a:p>
            <a:r>
              <a:rPr lang="fr-FR" u="sng" dirty="0" smtClean="0"/>
              <a:t>Médoc</a:t>
            </a:r>
            <a:r>
              <a:rPr lang="fr-FR" dirty="0" smtClean="0"/>
              <a:t>: A.O.C</a:t>
            </a:r>
            <a:r>
              <a:rPr lang="fr-FR" baseline="0" dirty="0" smtClean="0"/>
              <a:t> Médoc, Saint-Estèphe, Pauillac, St Julien, </a:t>
            </a:r>
            <a:r>
              <a:rPr lang="fr-FR" baseline="0" dirty="0" err="1" smtClean="0"/>
              <a:t>Listrac</a:t>
            </a:r>
            <a:r>
              <a:rPr lang="fr-FR" baseline="0" dirty="0" smtClean="0"/>
              <a:t> Médoc, Moulins en Médoc, Margaux, Haut Médoc</a:t>
            </a:r>
          </a:p>
          <a:p>
            <a:r>
              <a:rPr lang="fr-FR" u="sng" baseline="0" dirty="0" err="1" smtClean="0"/>
              <a:t>Libournais</a:t>
            </a:r>
            <a:r>
              <a:rPr lang="fr-FR" baseline="0" dirty="0" err="1" smtClean="0"/>
              <a:t>:Pomerol</a:t>
            </a:r>
            <a:r>
              <a:rPr lang="fr-FR" baseline="0" dirty="0" smtClean="0"/>
              <a:t> et Lalande de Pomerol, Fronsac et Canon Fronsac, Lussac Saint </a:t>
            </a:r>
            <a:r>
              <a:rPr lang="fr-FR" baseline="0" dirty="0" err="1" smtClean="0"/>
              <a:t>Emilion</a:t>
            </a:r>
            <a:r>
              <a:rPr lang="fr-FR" baseline="0" dirty="0" smtClean="0"/>
              <a:t>, St Georges St </a:t>
            </a:r>
            <a:r>
              <a:rPr lang="fr-FR" baseline="0" dirty="0" err="1" smtClean="0"/>
              <a:t>Emilion</a:t>
            </a:r>
            <a:r>
              <a:rPr lang="fr-FR" baseline="0" dirty="0" smtClean="0"/>
              <a:t>, Montagne St </a:t>
            </a:r>
            <a:r>
              <a:rPr lang="fr-FR" baseline="0" dirty="0" err="1" smtClean="0"/>
              <a:t>Emilion</a:t>
            </a:r>
            <a:r>
              <a:rPr lang="fr-FR" baseline="0" dirty="0" smtClean="0"/>
              <a:t>, </a:t>
            </a:r>
            <a:r>
              <a:rPr lang="fr-FR" baseline="0" dirty="0" err="1" smtClean="0"/>
              <a:t>Puisseguin</a:t>
            </a:r>
            <a:r>
              <a:rPr lang="fr-FR" baseline="0" dirty="0" smtClean="0"/>
              <a:t> St </a:t>
            </a:r>
            <a:r>
              <a:rPr lang="fr-FR" baseline="0" dirty="0" err="1" smtClean="0"/>
              <a:t>Emilion</a:t>
            </a:r>
            <a:r>
              <a:rPr lang="fr-FR" baseline="0" dirty="0" smtClean="0"/>
              <a:t>, St </a:t>
            </a:r>
            <a:r>
              <a:rPr lang="fr-FR" baseline="0" dirty="0" err="1" smtClean="0"/>
              <a:t>Emilion</a:t>
            </a:r>
            <a:r>
              <a:rPr lang="fr-FR" baseline="0" dirty="0" smtClean="0"/>
              <a:t> et St </a:t>
            </a:r>
            <a:r>
              <a:rPr lang="fr-FR" baseline="0" dirty="0" err="1" smtClean="0"/>
              <a:t>Emilion</a:t>
            </a:r>
            <a:r>
              <a:rPr lang="fr-FR" baseline="0" dirty="0" smtClean="0"/>
              <a:t> </a:t>
            </a:r>
            <a:r>
              <a:rPr lang="fr-FR" baseline="0" dirty="0" err="1" smtClean="0"/>
              <a:t>Grd</a:t>
            </a:r>
            <a:r>
              <a:rPr lang="fr-FR" baseline="0" dirty="0" smtClean="0"/>
              <a:t> Cru, Francs Côtes de Bordeaux, </a:t>
            </a:r>
            <a:r>
              <a:rPr lang="fr-FR" baseline="0" dirty="0" err="1" smtClean="0"/>
              <a:t>Castillon</a:t>
            </a:r>
            <a:r>
              <a:rPr lang="fr-FR" baseline="0" dirty="0" smtClean="0"/>
              <a:t> Côtes de Bordeaux</a:t>
            </a:r>
          </a:p>
          <a:p>
            <a:r>
              <a:rPr lang="fr-FR" u="sng" baseline="0" dirty="0" smtClean="0"/>
              <a:t>Entre Deux Mers</a:t>
            </a:r>
            <a:r>
              <a:rPr lang="fr-FR" baseline="0" dirty="0" smtClean="0"/>
              <a:t>: A.O.C Ste Foy Bordeaux, Graves de </a:t>
            </a:r>
            <a:r>
              <a:rPr lang="fr-FR" baseline="0" dirty="0" err="1" smtClean="0"/>
              <a:t>Vayres</a:t>
            </a:r>
            <a:r>
              <a:rPr lang="fr-FR" baseline="0" dirty="0" smtClean="0"/>
              <a:t>, Cadillac Côtes de Bordeaux, EDM et EDM Haute </a:t>
            </a:r>
            <a:r>
              <a:rPr lang="fr-FR" baseline="0" dirty="0" err="1" smtClean="0"/>
              <a:t>Benauge</a:t>
            </a:r>
            <a:r>
              <a:rPr lang="fr-FR" baseline="0" dirty="0" smtClean="0"/>
              <a:t>, Côtes de Bordeaux Saint Macaire</a:t>
            </a:r>
          </a:p>
          <a:p>
            <a:r>
              <a:rPr lang="fr-FR" u="sng" baseline="0" dirty="0" smtClean="0"/>
              <a:t>Graves</a:t>
            </a:r>
            <a:r>
              <a:rPr lang="fr-FR" baseline="0" dirty="0" smtClean="0"/>
              <a:t>: A.O.C Pessac </a:t>
            </a:r>
            <a:r>
              <a:rPr lang="fr-FR" baseline="0" dirty="0" err="1" smtClean="0"/>
              <a:t>Leognan</a:t>
            </a:r>
            <a:r>
              <a:rPr lang="fr-FR" baseline="0" dirty="0" smtClean="0"/>
              <a:t>, Graves et Graves Supérieurs</a:t>
            </a:r>
          </a:p>
          <a:p>
            <a:r>
              <a:rPr lang="fr-FR" u="sng" baseline="0" dirty="0" err="1" smtClean="0"/>
              <a:t>Liquoreux</a:t>
            </a:r>
            <a:r>
              <a:rPr lang="fr-FR" baseline="0" dirty="0" err="1" smtClean="0"/>
              <a:t>:A.O.C</a:t>
            </a:r>
            <a:r>
              <a:rPr lang="fr-FR" baseline="0" dirty="0" smtClean="0"/>
              <a:t> Cadillac, </a:t>
            </a:r>
            <a:r>
              <a:rPr lang="fr-FR" baseline="0" dirty="0" err="1" smtClean="0"/>
              <a:t>Loupiac</a:t>
            </a:r>
            <a:r>
              <a:rPr lang="fr-FR" baseline="0" dirty="0" smtClean="0"/>
              <a:t>, </a:t>
            </a:r>
            <a:r>
              <a:rPr lang="fr-FR" baseline="0" dirty="0" err="1" smtClean="0"/>
              <a:t>Cérons</a:t>
            </a:r>
            <a:r>
              <a:rPr lang="fr-FR" baseline="0" dirty="0" smtClean="0"/>
              <a:t>, Barsac, Ste Croix du Mont, Sauternes</a:t>
            </a:r>
          </a:p>
          <a:p>
            <a:endParaRPr lang="fr-FR" baseline="0" dirty="0" smtClean="0"/>
          </a:p>
          <a:p>
            <a:endParaRPr lang="fr-FR" dirty="0"/>
          </a:p>
        </p:txBody>
      </p:sp>
      <p:sp>
        <p:nvSpPr>
          <p:cNvPr id="4" name="Espace réservé du numéro de diapositive 3"/>
          <p:cNvSpPr>
            <a:spLocks noGrp="1"/>
          </p:cNvSpPr>
          <p:nvPr>
            <p:ph type="sldNum" sz="quarter" idx="10"/>
          </p:nvPr>
        </p:nvSpPr>
        <p:spPr/>
        <p:txBody>
          <a:bodyPr/>
          <a:lstStyle/>
          <a:p>
            <a:fld id="{EC3DCD36-1C4F-4400-8D68-6BB7BC0933E0}" type="slidenum">
              <a:rPr lang="fr-FR" smtClean="0"/>
              <a:pPr/>
              <a:t>2</a:t>
            </a:fld>
            <a:endParaRPr lang="fr-F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u="sng" dirty="0"/>
          </a:p>
        </p:txBody>
      </p:sp>
      <p:sp>
        <p:nvSpPr>
          <p:cNvPr id="4" name="Espace réservé du numéro de diapositive 3"/>
          <p:cNvSpPr>
            <a:spLocks noGrp="1"/>
          </p:cNvSpPr>
          <p:nvPr>
            <p:ph type="sldNum" sz="quarter" idx="10"/>
          </p:nvPr>
        </p:nvSpPr>
        <p:spPr/>
        <p:txBody>
          <a:bodyPr/>
          <a:lstStyle/>
          <a:p>
            <a:fld id="{EC3DCD36-1C4F-4400-8D68-6BB7BC0933E0}" type="slidenum">
              <a:rPr lang="fr-FR" smtClean="0"/>
              <a:pPr/>
              <a:t>3</a:t>
            </a:fld>
            <a:endParaRPr lang="fr-F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Bordeaux a la chance de posséder une diversité de sols particulièrement favorables à la culture de la vigne.</a:t>
            </a:r>
          </a:p>
          <a:p>
            <a:r>
              <a:rPr lang="fr-FR" dirty="0" smtClean="0"/>
              <a:t>- Rive droite de la Dordogne: Sols de compositions variables. Particules relativement fines, Captent et retiennent l’eau de pluie ainsi que la température de l’eau de pluie. Situés généralement en coteaux et dotés d’une bonne potentialité de drainage, ces sols laissent l’eau en surplus s’écouler en profondeur où elle ne risque pas d’asphyxier les racines de la vigne.</a:t>
            </a:r>
          </a:p>
          <a:p>
            <a:pPr>
              <a:buFontTx/>
              <a:buChar char="-"/>
            </a:pPr>
            <a:r>
              <a:rPr lang="fr-FR" dirty="0" smtClean="0"/>
              <a:t>Sur la rive gauche de la Garonne et de l’estuaire de la Gironde, se rencontrent principalement des sols de graves, d’épaisseur variable, résultant de l’érosion millénaire des Pyrénées et charroyés par la Garonne. Ces sols, constitués de galets, de graviers et de sables, sont très filtrants et ont un fort pouvoir d’accumulation de chaleur favorisant la maturation des raisins.</a:t>
            </a:r>
          </a:p>
          <a:p>
            <a:pPr>
              <a:buFontTx/>
              <a:buChar char="-"/>
            </a:pPr>
            <a:r>
              <a:rPr lang="fr-FR" dirty="0" smtClean="0"/>
              <a:t> Entre Garonne et Dordogne, les sols sont essentiellement argilo-calcaires. Ils ont, de ce fait, un caractère frais et humide comme ceux situés sur la rive droite de la Dordogne.</a:t>
            </a:r>
            <a:endParaRPr lang="fr-FR" dirty="0"/>
          </a:p>
        </p:txBody>
      </p:sp>
      <p:sp>
        <p:nvSpPr>
          <p:cNvPr id="4" name="Espace réservé du numéro de diapositive 3"/>
          <p:cNvSpPr>
            <a:spLocks noGrp="1"/>
          </p:cNvSpPr>
          <p:nvPr>
            <p:ph type="sldNum" sz="quarter" idx="10"/>
          </p:nvPr>
        </p:nvSpPr>
        <p:spPr/>
        <p:txBody>
          <a:bodyPr/>
          <a:lstStyle/>
          <a:p>
            <a:fld id="{EC3DCD36-1C4F-4400-8D68-6BB7BC0933E0}" type="slidenum">
              <a:rPr lang="fr-FR" smtClean="0"/>
              <a:pPr/>
              <a:t>4</a:t>
            </a:fld>
            <a:endParaRPr lang="fr-F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u="sng" dirty="0" smtClean="0"/>
              <a:t>Cabernet Franc</a:t>
            </a:r>
            <a:r>
              <a:rPr lang="fr-FR" dirty="0" smtClean="0"/>
              <a:t>: Donne un vin très fin de qualité</a:t>
            </a:r>
            <a:r>
              <a:rPr lang="fr-FR" baseline="0" dirty="0" smtClean="0"/>
              <a:t> et</a:t>
            </a:r>
            <a:r>
              <a:rPr lang="fr-FR" dirty="0" smtClean="0"/>
              <a:t> parfumé. Moins riche en tannins permettant ainsi un vieillissement plus rapide. 12 000ha</a:t>
            </a:r>
          </a:p>
          <a:p>
            <a:r>
              <a:rPr lang="fr-FR" u="sng" dirty="0" smtClean="0"/>
              <a:t>Merlot: </a:t>
            </a:r>
            <a:r>
              <a:rPr lang="fr-FR" dirty="0" smtClean="0"/>
              <a:t>Donne des vins agréables, souples, colorés, alcoolisés et avec peu d'acidité. Il est présent dans toutes les appellations bordelaises, plus dominant dans le Médoc, et prend part à l’assemblage des Pomerol à hauteur de 70 %, et parfois même 90 %. Culture sur 70 000 ha</a:t>
            </a:r>
            <a:endParaRPr lang="fr-FR" u="sng" dirty="0" smtClean="0"/>
          </a:p>
          <a:p>
            <a:r>
              <a:rPr lang="fr-FR" u="sng" dirty="0" smtClean="0"/>
              <a:t>Petit </a:t>
            </a:r>
            <a:r>
              <a:rPr lang="fr-FR" u="sng" dirty="0" err="1" smtClean="0"/>
              <a:t>Verdot</a:t>
            </a:r>
            <a:r>
              <a:rPr lang="fr-FR" u="sng" dirty="0" smtClean="0"/>
              <a:t>: </a:t>
            </a:r>
            <a:r>
              <a:rPr lang="fr-FR" dirty="0" smtClean="0"/>
              <a:t>Donne des vins tanniques, charpentés, de couleur vive foncée, avec des degrés alcooliques très honorables, de bonne garde.</a:t>
            </a:r>
            <a:endParaRPr lang="fr-FR" u="sng" dirty="0" smtClean="0"/>
          </a:p>
          <a:p>
            <a:pPr marL="0" marR="0" lvl="1" indent="0" algn="l" defTabSz="914400" rtl="0" eaLnBrk="1" fontAlgn="auto" latinLnBrk="0" hangingPunct="1">
              <a:lnSpc>
                <a:spcPct val="100000"/>
              </a:lnSpc>
              <a:spcBef>
                <a:spcPts val="0"/>
              </a:spcBef>
              <a:spcAft>
                <a:spcPts val="0"/>
              </a:spcAft>
              <a:buClrTx/>
              <a:buSzTx/>
              <a:buFontTx/>
              <a:buNone/>
              <a:tabLst/>
              <a:defRPr/>
            </a:pPr>
            <a:r>
              <a:rPr lang="fr-FR" u="sng" dirty="0" smtClean="0"/>
              <a:t>Cabernet Sauvignon</a:t>
            </a:r>
            <a:r>
              <a:rPr lang="fr-FR" dirty="0" smtClean="0"/>
              <a:t>: Le plus ancien de Bordeaux. Assure une grande garde au vin. 26 000 ha</a:t>
            </a:r>
          </a:p>
          <a:p>
            <a:r>
              <a:rPr lang="fr-FR" u="sng" dirty="0" smtClean="0"/>
              <a:t>Malbec ou </a:t>
            </a:r>
            <a:r>
              <a:rPr lang="fr-FR" u="sng" dirty="0" err="1" smtClean="0"/>
              <a:t>Pressac</a:t>
            </a:r>
            <a:r>
              <a:rPr lang="fr-FR" u="sng" dirty="0" smtClean="0"/>
              <a:t> ou </a:t>
            </a:r>
            <a:r>
              <a:rPr lang="fr-FR" u="sng" dirty="0" err="1" smtClean="0"/>
              <a:t>Côt</a:t>
            </a:r>
            <a:r>
              <a:rPr lang="fr-FR" dirty="0" smtClean="0"/>
              <a:t>: Intervient très peu dans les assemblages. Vin très fruité, coloré et riche en tannins</a:t>
            </a:r>
          </a:p>
          <a:p>
            <a:r>
              <a:rPr lang="fr-FR" u="sng" dirty="0" err="1" smtClean="0"/>
              <a:t>Carmenère</a:t>
            </a:r>
            <a:r>
              <a:rPr lang="fr-FR" u="sng" dirty="0" smtClean="0"/>
              <a:t>: </a:t>
            </a:r>
            <a:r>
              <a:rPr lang="fr-FR" dirty="0" smtClean="0"/>
              <a:t>Le </a:t>
            </a:r>
            <a:r>
              <a:rPr lang="fr-FR" dirty="0" err="1" smtClean="0"/>
              <a:t>Carmenère</a:t>
            </a:r>
            <a:r>
              <a:rPr lang="fr-FR" dirty="0" smtClean="0"/>
              <a:t>, très peu utilisé dans le bordelais, ressemble un peu au Cabernet franc. Donne des vins riches, très colorés, tanniques avec parfois un peu d’amertume.</a:t>
            </a:r>
            <a:endParaRPr lang="fr-FR" u="sng" dirty="0"/>
          </a:p>
        </p:txBody>
      </p:sp>
      <p:sp>
        <p:nvSpPr>
          <p:cNvPr id="4" name="Espace réservé du numéro de diapositive 3"/>
          <p:cNvSpPr>
            <a:spLocks noGrp="1"/>
          </p:cNvSpPr>
          <p:nvPr>
            <p:ph type="sldNum" sz="quarter" idx="10"/>
          </p:nvPr>
        </p:nvSpPr>
        <p:spPr/>
        <p:txBody>
          <a:bodyPr/>
          <a:lstStyle/>
          <a:p>
            <a:fld id="{EC3DCD36-1C4F-4400-8D68-6BB7BC0933E0}" type="slidenum">
              <a:rPr lang="fr-FR" smtClean="0"/>
              <a:pPr/>
              <a:t>5</a:t>
            </a:fld>
            <a:endParaRPr lang="fr-F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u="sng" dirty="0" smtClean="0"/>
              <a:t>Sémillon</a:t>
            </a:r>
            <a:r>
              <a:rPr lang="fr-FR" u="none" baseline="0" dirty="0" smtClean="0"/>
              <a:t>: 7 500 ha. Donne des vins moelleux et liquoreux (</a:t>
            </a:r>
            <a:r>
              <a:rPr lang="fr-FR" u="none" baseline="0" dirty="0" err="1" smtClean="0"/>
              <a:t>Sauterne</a:t>
            </a:r>
            <a:r>
              <a:rPr lang="fr-FR" u="none" baseline="0" dirty="0" smtClean="0"/>
              <a:t>).</a:t>
            </a:r>
          </a:p>
          <a:p>
            <a:r>
              <a:rPr lang="fr-FR" u="sng" baseline="0" dirty="0" smtClean="0"/>
              <a:t>Sauvignon</a:t>
            </a:r>
            <a:r>
              <a:rPr lang="fr-FR" u="none" baseline="0" dirty="0" smtClean="0"/>
              <a:t>: 5 500 ha</a:t>
            </a:r>
            <a:endParaRPr lang="fr-FR" u="none" dirty="0"/>
          </a:p>
        </p:txBody>
      </p:sp>
      <p:sp>
        <p:nvSpPr>
          <p:cNvPr id="4" name="Espace réservé du numéro de diapositive 3"/>
          <p:cNvSpPr>
            <a:spLocks noGrp="1"/>
          </p:cNvSpPr>
          <p:nvPr>
            <p:ph type="sldNum" sz="quarter" idx="10"/>
          </p:nvPr>
        </p:nvSpPr>
        <p:spPr/>
        <p:txBody>
          <a:bodyPr/>
          <a:lstStyle/>
          <a:p>
            <a:fld id="{EC3DCD36-1C4F-4400-8D68-6BB7BC0933E0}" type="slidenum">
              <a:rPr lang="fr-FR" smtClean="0"/>
              <a:pPr/>
              <a:t>6</a:t>
            </a:fld>
            <a:endParaRPr lang="fr-F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11 000</a:t>
            </a:r>
            <a:r>
              <a:rPr lang="fr-FR" baseline="0" dirty="0" smtClean="0"/>
              <a:t> vins ont le droit d’appellation château.</a:t>
            </a:r>
          </a:p>
          <a:p>
            <a:r>
              <a:rPr lang="fr-FR" baseline="0" dirty="0" smtClean="0"/>
              <a:t>60% des propriétés Bordelaises ont une superficie &gt; à 20ha (moyenne française: 45%)</a:t>
            </a:r>
          </a:p>
          <a:p>
            <a:r>
              <a:rPr lang="fr-FR" baseline="0" dirty="0" smtClean="0"/>
              <a:t>Exemple: Château Margaux a une propriété de 262 ha et le château </a:t>
            </a:r>
            <a:r>
              <a:rPr lang="fr-FR" baseline="0" dirty="0" err="1" smtClean="0"/>
              <a:t>Yquem</a:t>
            </a:r>
            <a:r>
              <a:rPr lang="fr-FR" baseline="0" dirty="0" smtClean="0"/>
              <a:t> a une propriété de 133 ha</a:t>
            </a:r>
          </a:p>
          <a:p>
            <a:r>
              <a:rPr lang="fr-FR" baseline="0" dirty="0" smtClean="0"/>
              <a:t>Rendement: les rendements des vins Bordelais est inférieur à la moyenne nationale (49 hl / ha)</a:t>
            </a:r>
          </a:p>
          <a:p>
            <a:r>
              <a:rPr lang="fr-FR" dirty="0" smtClean="0"/>
              <a:t>Exemple: Vins blancs: Sauternes</a:t>
            </a:r>
            <a:r>
              <a:rPr lang="fr-FR" baseline="0" dirty="0" smtClean="0"/>
              <a:t> -&gt; 25 hl/ha et le Château </a:t>
            </a:r>
            <a:r>
              <a:rPr lang="fr-FR" baseline="0" dirty="0" err="1" smtClean="0"/>
              <a:t>Yquem</a:t>
            </a:r>
            <a:r>
              <a:rPr lang="fr-FR" baseline="0" dirty="0" smtClean="0"/>
              <a:t> -&gt; 9 hl/ha</a:t>
            </a:r>
          </a:p>
          <a:p>
            <a:r>
              <a:rPr lang="fr-FR" baseline="0" dirty="0" smtClean="0"/>
              <a:t>Vins rouges: les rendements les + bas: 16 hl/ha pour le château la </a:t>
            </a:r>
            <a:r>
              <a:rPr lang="fr-FR" baseline="0" dirty="0" err="1" smtClean="0"/>
              <a:t>Mondotte</a:t>
            </a:r>
            <a:r>
              <a:rPr lang="fr-FR" baseline="0" dirty="0" smtClean="0"/>
              <a:t>. Le rendement le + haut pour les AOC créments de bordeaux avec 76 hl/ha</a:t>
            </a:r>
            <a:endParaRPr lang="fr-FR" dirty="0"/>
          </a:p>
        </p:txBody>
      </p:sp>
      <p:sp>
        <p:nvSpPr>
          <p:cNvPr id="4" name="Espace réservé du numéro de diapositive 3"/>
          <p:cNvSpPr>
            <a:spLocks noGrp="1"/>
          </p:cNvSpPr>
          <p:nvPr>
            <p:ph type="sldNum" sz="quarter" idx="10"/>
          </p:nvPr>
        </p:nvSpPr>
        <p:spPr/>
        <p:txBody>
          <a:bodyPr/>
          <a:lstStyle/>
          <a:p>
            <a:fld id="{EC3DCD36-1C4F-4400-8D68-6BB7BC0933E0}" type="slidenum">
              <a:rPr lang="fr-FR" smtClean="0"/>
              <a:pPr/>
              <a:t>7</a:t>
            </a:fld>
            <a:endParaRPr lang="fr-F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11 000</a:t>
            </a:r>
            <a:r>
              <a:rPr lang="fr-FR" baseline="0" dirty="0" smtClean="0"/>
              <a:t> vins ont le droit d’appellation château.</a:t>
            </a:r>
          </a:p>
          <a:p>
            <a:r>
              <a:rPr lang="fr-FR" baseline="0" dirty="0" smtClean="0"/>
              <a:t>60% des propriétés Bordelaises ont une superficie &gt; à 20ha (moyenne française: 45%)</a:t>
            </a:r>
          </a:p>
          <a:p>
            <a:r>
              <a:rPr lang="fr-FR" baseline="0" dirty="0" smtClean="0"/>
              <a:t>Exemple: Château Margaux a une propriété de 262 ha et le château </a:t>
            </a:r>
            <a:r>
              <a:rPr lang="fr-FR" baseline="0" dirty="0" err="1" smtClean="0"/>
              <a:t>Yquem</a:t>
            </a:r>
            <a:r>
              <a:rPr lang="fr-FR" baseline="0" dirty="0" smtClean="0"/>
              <a:t> a une propriété de 133 ha</a:t>
            </a:r>
          </a:p>
          <a:p>
            <a:r>
              <a:rPr lang="fr-FR" baseline="0" dirty="0" smtClean="0"/>
              <a:t>Rendement: les rendements des vins Bordelais est inférieur à la moyenne nationale (49 hl / ha)</a:t>
            </a:r>
          </a:p>
          <a:p>
            <a:r>
              <a:rPr lang="fr-FR" dirty="0" smtClean="0"/>
              <a:t>Exemple: Vins blancs: Sauternes</a:t>
            </a:r>
            <a:r>
              <a:rPr lang="fr-FR" baseline="0" dirty="0" smtClean="0"/>
              <a:t> -&gt; 25 hl/ha et le Château </a:t>
            </a:r>
            <a:r>
              <a:rPr lang="fr-FR" baseline="0" dirty="0" err="1" smtClean="0"/>
              <a:t>Yquem</a:t>
            </a:r>
            <a:r>
              <a:rPr lang="fr-FR" baseline="0" dirty="0" smtClean="0"/>
              <a:t> -&gt; 9 hl/ha</a:t>
            </a:r>
          </a:p>
          <a:p>
            <a:r>
              <a:rPr lang="fr-FR" baseline="0" dirty="0" smtClean="0"/>
              <a:t>Vins rouges: les rendements les + bas: 16 hl/ha pour le château la </a:t>
            </a:r>
            <a:r>
              <a:rPr lang="fr-FR" baseline="0" dirty="0" err="1" smtClean="0"/>
              <a:t>Mondotte</a:t>
            </a:r>
            <a:r>
              <a:rPr lang="fr-FR" baseline="0" dirty="0" smtClean="0"/>
              <a:t>. Le rendement le + haut pour les AOC créments </a:t>
            </a:r>
            <a:r>
              <a:rPr lang="fr-FR" baseline="0" smtClean="0"/>
              <a:t>de bordeaux avec 76 hl/ha</a:t>
            </a:r>
            <a:endParaRPr lang="fr-FR" dirty="0"/>
          </a:p>
        </p:txBody>
      </p:sp>
      <p:sp>
        <p:nvSpPr>
          <p:cNvPr id="4" name="Espace réservé du numéro de diapositive 3"/>
          <p:cNvSpPr>
            <a:spLocks noGrp="1"/>
          </p:cNvSpPr>
          <p:nvPr>
            <p:ph type="sldNum" sz="quarter" idx="10"/>
          </p:nvPr>
        </p:nvSpPr>
        <p:spPr/>
        <p:txBody>
          <a:bodyPr/>
          <a:lstStyle/>
          <a:p>
            <a:fld id="{EC3DCD36-1C4F-4400-8D68-6BB7BC0933E0}" type="slidenum">
              <a:rPr lang="fr-FR" smtClean="0"/>
              <a:pPr/>
              <a:t>8</a:t>
            </a:fld>
            <a:endParaRPr lang="fr-F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b="1" dirty="0" smtClean="0"/>
              <a:t>Terroir</a:t>
            </a:r>
          </a:p>
          <a:p>
            <a:r>
              <a:rPr lang="fr-FR" dirty="0" smtClean="0"/>
              <a:t>Composé en surface de graves, tantôt argileuses, tantôt sablonneuses. Des croupes graveleuses côtoient des terrasses argilo-graveleuses.</a:t>
            </a:r>
          </a:p>
          <a:p>
            <a:endParaRPr lang="fr-FR" dirty="0"/>
          </a:p>
        </p:txBody>
      </p:sp>
      <p:sp>
        <p:nvSpPr>
          <p:cNvPr id="4" name="Espace réservé du numéro de diapositive 3"/>
          <p:cNvSpPr>
            <a:spLocks noGrp="1"/>
          </p:cNvSpPr>
          <p:nvPr>
            <p:ph type="sldNum" sz="quarter" idx="10"/>
          </p:nvPr>
        </p:nvSpPr>
        <p:spPr/>
        <p:txBody>
          <a:bodyPr/>
          <a:lstStyle/>
          <a:p>
            <a:fld id="{EC3DCD36-1C4F-4400-8D68-6BB7BC0933E0}" type="slidenum">
              <a:rPr lang="fr-FR" smtClean="0"/>
              <a:pPr/>
              <a:t>10</a:t>
            </a:fld>
            <a:endParaRPr lang="fr-F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sz="1200" kern="1200" baseline="0" dirty="0" smtClean="0">
                <a:solidFill>
                  <a:schemeClr val="tx1"/>
                </a:solidFill>
                <a:latin typeface="+mn-lt"/>
                <a:ea typeface="+mn-ea"/>
                <a:cs typeface="+mn-cs"/>
              </a:rPr>
              <a:t>Les conditions climatiques de 2005 ont été exceptionnelles : des températures souvent supérieures à la normale</a:t>
            </a:r>
          </a:p>
          <a:p>
            <a:r>
              <a:rPr lang="fr-FR" sz="1200" kern="1200" baseline="0" dirty="0" smtClean="0">
                <a:solidFill>
                  <a:schemeClr val="tx1"/>
                </a:solidFill>
                <a:latin typeface="+mn-lt"/>
                <a:ea typeface="+mn-ea"/>
                <a:cs typeface="+mn-cs"/>
              </a:rPr>
              <a:t>durant la saison d’été, sans atteindre celles de 2003, mais surtout une sécheresse incomparable. Les vendanges ont</a:t>
            </a:r>
          </a:p>
          <a:p>
            <a:r>
              <a:rPr lang="fr-FR" sz="1200" kern="1200" baseline="0" dirty="0" smtClean="0">
                <a:solidFill>
                  <a:schemeClr val="tx1"/>
                </a:solidFill>
                <a:latin typeface="+mn-lt"/>
                <a:ea typeface="+mn-ea"/>
                <a:cs typeface="+mn-cs"/>
              </a:rPr>
              <a:t>débuté le 26 septembre par les Merlots. Les premiers raisins arrivés dans les chais montraient une récolte de grande</a:t>
            </a:r>
          </a:p>
          <a:p>
            <a:r>
              <a:rPr lang="fr-FR" sz="1200" kern="1200" baseline="0" dirty="0" smtClean="0">
                <a:solidFill>
                  <a:schemeClr val="tx1"/>
                </a:solidFill>
                <a:latin typeface="+mn-lt"/>
                <a:ea typeface="+mn-ea"/>
                <a:cs typeface="+mn-cs"/>
              </a:rPr>
              <a:t>qualité et d’une belle maturité. Dès les premiers remontages, on découvrait une couleur magnifique et une superbe</a:t>
            </a:r>
          </a:p>
          <a:p>
            <a:r>
              <a:rPr lang="fr-FR" sz="1200" kern="1200" baseline="0" dirty="0" smtClean="0">
                <a:solidFill>
                  <a:schemeClr val="tx1"/>
                </a:solidFill>
                <a:latin typeface="+mn-lt"/>
                <a:ea typeface="+mn-ea"/>
                <a:cs typeface="+mn-cs"/>
              </a:rPr>
              <a:t>odeur de fruits mûrs. Les Cabernets Sauvignons ramassés à partir de la première semaine d’octobre, étaient également</a:t>
            </a:r>
          </a:p>
          <a:p>
            <a:r>
              <a:rPr lang="fr-FR" sz="1200" kern="1200" baseline="0" dirty="0" smtClean="0">
                <a:solidFill>
                  <a:schemeClr val="tx1"/>
                </a:solidFill>
                <a:latin typeface="+mn-lt"/>
                <a:ea typeface="+mn-ea"/>
                <a:cs typeface="+mn-cs"/>
              </a:rPr>
              <a:t>à parfaite maturité.</a:t>
            </a:r>
            <a:endParaRPr lang="fr-FR" dirty="0"/>
          </a:p>
        </p:txBody>
      </p:sp>
      <p:sp>
        <p:nvSpPr>
          <p:cNvPr id="4" name="Espace réservé du numéro de diapositive 3"/>
          <p:cNvSpPr>
            <a:spLocks noGrp="1"/>
          </p:cNvSpPr>
          <p:nvPr>
            <p:ph type="sldNum" sz="quarter" idx="10"/>
          </p:nvPr>
        </p:nvSpPr>
        <p:spPr/>
        <p:txBody>
          <a:bodyPr/>
          <a:lstStyle/>
          <a:p>
            <a:fld id="{EC3DCD36-1C4F-4400-8D68-6BB7BC0933E0}" type="slidenum">
              <a:rPr lang="fr-FR" smtClean="0"/>
              <a:pPr/>
              <a:t>15</a:t>
            </a:fld>
            <a:endParaRPr lang="fr-F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7" name="Triangle isocèle 6"/>
          <p:cNvSpPr/>
          <p:nvPr/>
        </p:nvSpPr>
        <p:spPr>
          <a:xfrm rot="16200000">
            <a:off x="7554353" y="5254283"/>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re 7"/>
          <p:cNvSpPr>
            <a:spLocks noGrp="1"/>
          </p:cNvSpPr>
          <p:nvPr>
            <p:ph type="ctrTitle"/>
          </p:nvPr>
        </p:nvSpPr>
        <p:spPr>
          <a:xfrm>
            <a:off x="540544" y="776288"/>
            <a:ext cx="8062912" cy="1470025"/>
          </a:xfrm>
        </p:spPr>
        <p:txBody>
          <a:bodyPr anchor="b">
            <a:normAutofit/>
          </a:bodyPr>
          <a:lstStyle>
            <a:lvl1pPr algn="r">
              <a:defRPr sz="4400"/>
            </a:lvl1pPr>
          </a:lstStyle>
          <a:p>
            <a:r>
              <a:rPr kumimoji="0" lang="fr-FR" smtClean="0"/>
              <a:t>Cliquez pour modifier le style du titre</a:t>
            </a:r>
            <a:endParaRPr kumimoji="0" lang="en-US"/>
          </a:p>
        </p:txBody>
      </p:sp>
      <p:sp>
        <p:nvSpPr>
          <p:cNvPr id="9" name="Sous-titre 8"/>
          <p:cNvSpPr>
            <a:spLocks noGrp="1"/>
          </p:cNvSpPr>
          <p:nvPr>
            <p:ph type="subTitle" idx="1"/>
          </p:nvPr>
        </p:nvSpPr>
        <p:spPr>
          <a:xfrm>
            <a:off x="540544" y="2250280"/>
            <a:ext cx="8062912" cy="1752600"/>
          </a:xfrm>
        </p:spPr>
        <p:txBody>
          <a:bodyPr/>
          <a:lstStyle>
            <a:lvl1pPr marL="0" marR="36576" indent="0" algn="r">
              <a:spcBef>
                <a:spcPts val="0"/>
              </a:spcBef>
              <a:buNone/>
              <a:defRPr>
                <a:ln>
                  <a:solidFill>
                    <a:schemeClr val="bg2"/>
                  </a:solidFill>
                </a:ln>
                <a:solidFill>
                  <a:schemeClr val="tx1">
                    <a:tint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fr-FR" smtClean="0"/>
              <a:t>Cliquez pour modifier le style des sous-titres du masque</a:t>
            </a:r>
            <a:endParaRPr kumimoji="0" lang="en-US"/>
          </a:p>
        </p:txBody>
      </p:sp>
      <p:sp>
        <p:nvSpPr>
          <p:cNvPr id="28" name="Espace réservé de la date 27"/>
          <p:cNvSpPr>
            <a:spLocks noGrp="1"/>
          </p:cNvSpPr>
          <p:nvPr>
            <p:ph type="dt" sz="half" idx="10"/>
          </p:nvPr>
        </p:nvSpPr>
        <p:spPr>
          <a:xfrm>
            <a:off x="1371600" y="6012656"/>
            <a:ext cx="5791200" cy="365125"/>
          </a:xfrm>
        </p:spPr>
        <p:txBody>
          <a:bodyPr tIns="0" bIns="0" anchor="t"/>
          <a:lstStyle>
            <a:lvl1pPr algn="r">
              <a:defRPr sz="1000"/>
            </a:lvl1pPr>
          </a:lstStyle>
          <a:p>
            <a:fld id="{8C652FE8-41C4-43B3-8787-8EC6CB6B264C}" type="datetimeFigureOut">
              <a:rPr lang="fr-FR" smtClean="0"/>
              <a:pPr/>
              <a:t>27/11/2015</a:t>
            </a:fld>
            <a:endParaRPr lang="fr-FR"/>
          </a:p>
        </p:txBody>
      </p:sp>
      <p:sp>
        <p:nvSpPr>
          <p:cNvPr id="17" name="Espace réservé du pied de page 16"/>
          <p:cNvSpPr>
            <a:spLocks noGrp="1"/>
          </p:cNvSpPr>
          <p:nvPr>
            <p:ph type="ftr" sz="quarter" idx="11"/>
          </p:nvPr>
        </p:nvSpPr>
        <p:spPr>
          <a:xfrm>
            <a:off x="1371600" y="5650704"/>
            <a:ext cx="5791200" cy="365125"/>
          </a:xfrm>
        </p:spPr>
        <p:txBody>
          <a:bodyPr tIns="0" bIns="0" anchor="b"/>
          <a:lstStyle>
            <a:lvl1pPr algn="r">
              <a:defRPr sz="1100"/>
            </a:lvl1pPr>
          </a:lstStyle>
          <a:p>
            <a:endParaRPr lang="fr-FR"/>
          </a:p>
        </p:txBody>
      </p:sp>
      <p:sp>
        <p:nvSpPr>
          <p:cNvPr id="29" name="Espace réservé du numéro de diapositive 28"/>
          <p:cNvSpPr>
            <a:spLocks noGrp="1"/>
          </p:cNvSpPr>
          <p:nvPr>
            <p:ph type="sldNum" sz="quarter" idx="12"/>
          </p:nvPr>
        </p:nvSpPr>
        <p:spPr>
          <a:xfrm>
            <a:off x="8392247" y="5752307"/>
            <a:ext cx="502920" cy="365125"/>
          </a:xfrm>
        </p:spPr>
        <p:txBody>
          <a:bodyPr anchor="ctr"/>
          <a:lstStyle>
            <a:lvl1pPr algn="ctr">
              <a:defRPr sz="1300">
                <a:solidFill>
                  <a:srgbClr val="FFFFFF"/>
                </a:solidFill>
              </a:defRPr>
            </a:lvl1pPr>
          </a:lstStyle>
          <a:p>
            <a:fld id="{DA40BC3B-3D12-4F60-9857-7EB97818F330}" type="slidenum">
              <a:rPr lang="fr-FR" smtClean="0"/>
              <a:pP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8C652FE8-41C4-43B3-8787-8EC6CB6B264C}" type="datetimeFigureOut">
              <a:rPr lang="fr-FR" smtClean="0"/>
              <a:pPr/>
              <a:t>27/11/2015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DA40BC3B-3D12-4F60-9857-7EB97818F330}"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781800" y="381000"/>
            <a:ext cx="1905000" cy="5486400"/>
          </a:xfrm>
        </p:spPr>
        <p:txBody>
          <a:bodyPr vert="eaVert"/>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a:xfrm>
            <a:off x="457200" y="381000"/>
            <a:ext cx="6248400" cy="5486400"/>
          </a:xfrm>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8C652FE8-41C4-43B3-8787-8EC6CB6B264C}" type="datetimeFigureOut">
              <a:rPr lang="fr-FR" smtClean="0"/>
              <a:pPr/>
              <a:t>27/11/2015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DA40BC3B-3D12-4F60-9857-7EB97818F330}" type="slidenum">
              <a:rPr lang="fr-FR" smtClean="0"/>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457200" y="267494"/>
            <a:ext cx="8229600" cy="1399032"/>
          </a:xfrm>
        </p:spPr>
        <p:txBody>
          <a:bodyPr/>
          <a:lstStyle/>
          <a:p>
            <a:r>
              <a:rPr kumimoji="0" lang="fr-FR" smtClean="0"/>
              <a:t>Cliquez pour modifier le style du titre</a:t>
            </a:r>
            <a:endParaRPr kumimoji="0" lang="en-US"/>
          </a:p>
        </p:txBody>
      </p:sp>
      <p:sp>
        <p:nvSpPr>
          <p:cNvPr id="3" name="Espace réservé du contenu 2"/>
          <p:cNvSpPr>
            <a:spLocks noGrp="1"/>
          </p:cNvSpPr>
          <p:nvPr>
            <p:ph idx="1"/>
          </p:nvPr>
        </p:nvSpPr>
        <p:spPr>
          <a:xfrm>
            <a:off x="457200" y="1882808"/>
            <a:ext cx="8229600" cy="4572000"/>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a:xfrm>
            <a:off x="4791456" y="6480048"/>
            <a:ext cx="2133600" cy="301752"/>
          </a:xfrm>
        </p:spPr>
        <p:txBody>
          <a:bodyPr/>
          <a:lstStyle/>
          <a:p>
            <a:fld id="{8C652FE8-41C4-43B3-8787-8EC6CB6B264C}" type="datetimeFigureOut">
              <a:rPr lang="fr-FR" smtClean="0"/>
              <a:pPr/>
              <a:t>27/11/2015</a:t>
            </a:fld>
            <a:endParaRPr lang="fr-FR"/>
          </a:p>
        </p:txBody>
      </p:sp>
      <p:sp>
        <p:nvSpPr>
          <p:cNvPr id="5" name="Espace réservé du pied de page 4"/>
          <p:cNvSpPr>
            <a:spLocks noGrp="1"/>
          </p:cNvSpPr>
          <p:nvPr>
            <p:ph type="ftr" sz="quarter" idx="11"/>
          </p:nvPr>
        </p:nvSpPr>
        <p:spPr>
          <a:xfrm>
            <a:off x="457200" y="6480969"/>
            <a:ext cx="4260056" cy="300831"/>
          </a:xfrm>
        </p:spPr>
        <p:txBody>
          <a:bodyPr/>
          <a:lstStyle/>
          <a:p>
            <a:endParaRPr lang="fr-FR"/>
          </a:p>
        </p:txBody>
      </p:sp>
      <p:sp>
        <p:nvSpPr>
          <p:cNvPr id="6" name="Espace réservé du numéro de diapositive 5"/>
          <p:cNvSpPr>
            <a:spLocks noGrp="1"/>
          </p:cNvSpPr>
          <p:nvPr>
            <p:ph type="sldNum" sz="quarter" idx="12"/>
          </p:nvPr>
        </p:nvSpPr>
        <p:spPr/>
        <p:txBody>
          <a:bodyPr/>
          <a:lstStyle/>
          <a:p>
            <a:fld id="{DA40BC3B-3D12-4F60-9857-7EB97818F330}" type="slidenum">
              <a:rPr lang="fr-FR" smtClean="0"/>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bg>
      <p:bgRef idx="1002">
        <a:schemeClr val="bg1"/>
      </p:bgRef>
    </p:bg>
    <p:spTree>
      <p:nvGrpSpPr>
        <p:cNvPr id="1" name=""/>
        <p:cNvGrpSpPr/>
        <p:nvPr/>
      </p:nvGrpSpPr>
      <p:grpSpPr>
        <a:xfrm>
          <a:off x="0" y="0"/>
          <a:ext cx="0" cy="0"/>
          <a:chOff x="0" y="0"/>
          <a:chExt cx="0" cy="0"/>
        </a:xfrm>
      </p:grpSpPr>
      <p:sp>
        <p:nvSpPr>
          <p:cNvPr id="9" name="Triangle rectangle 8"/>
          <p:cNvSpPr/>
          <p:nvPr/>
        </p:nvSpPr>
        <p:spPr>
          <a:xfrm flipV="1">
            <a:off x="7034" y="7034"/>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algn="ctr" defTabSz="914400" rtl="0" eaLnBrk="1" latinLnBrk="0" hangingPunct="1"/>
            <a:endParaRPr kumimoji="0" lang="en-US" sz="1800" kern="1200">
              <a:solidFill>
                <a:schemeClr val="lt1"/>
              </a:solidFill>
              <a:latin typeface="+mn-lt"/>
              <a:ea typeface="+mn-ea"/>
              <a:cs typeface="+mn-cs"/>
            </a:endParaRPr>
          </a:p>
        </p:txBody>
      </p:sp>
      <p:sp>
        <p:nvSpPr>
          <p:cNvPr id="8" name="Triangle isocèle 7"/>
          <p:cNvSpPr/>
          <p:nvPr/>
        </p:nvSpPr>
        <p:spPr>
          <a:xfrm rot="5400000" flipV="1">
            <a:off x="7554353" y="309490"/>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 name="Espace réservé de la date 3"/>
          <p:cNvSpPr>
            <a:spLocks noGrp="1"/>
          </p:cNvSpPr>
          <p:nvPr>
            <p:ph type="dt" sz="half" idx="10"/>
          </p:nvPr>
        </p:nvSpPr>
        <p:spPr>
          <a:xfrm>
            <a:off x="6955632" y="6477000"/>
            <a:ext cx="2133600" cy="304800"/>
          </a:xfrm>
        </p:spPr>
        <p:txBody>
          <a:bodyPr/>
          <a:lstStyle/>
          <a:p>
            <a:fld id="{8C652FE8-41C4-43B3-8787-8EC6CB6B264C}" type="datetimeFigureOut">
              <a:rPr lang="fr-FR" smtClean="0"/>
              <a:pPr/>
              <a:t>27/11/2015</a:t>
            </a:fld>
            <a:endParaRPr lang="fr-FR"/>
          </a:p>
        </p:txBody>
      </p:sp>
      <p:sp>
        <p:nvSpPr>
          <p:cNvPr id="5" name="Espace réservé du pied de page 4"/>
          <p:cNvSpPr>
            <a:spLocks noGrp="1"/>
          </p:cNvSpPr>
          <p:nvPr>
            <p:ph type="ftr" sz="quarter" idx="11"/>
          </p:nvPr>
        </p:nvSpPr>
        <p:spPr>
          <a:xfrm>
            <a:off x="2619376" y="6480969"/>
            <a:ext cx="4260056" cy="300831"/>
          </a:xfrm>
        </p:spPr>
        <p:txBody>
          <a:bodyPr/>
          <a:lstStyle/>
          <a:p>
            <a:endParaRPr lang="fr-FR"/>
          </a:p>
        </p:txBody>
      </p:sp>
      <p:sp>
        <p:nvSpPr>
          <p:cNvPr id="6" name="Espace réservé du numéro de diapositive 5"/>
          <p:cNvSpPr>
            <a:spLocks noGrp="1"/>
          </p:cNvSpPr>
          <p:nvPr>
            <p:ph type="sldNum" sz="quarter" idx="12"/>
          </p:nvPr>
        </p:nvSpPr>
        <p:spPr>
          <a:xfrm>
            <a:off x="8451056" y="809624"/>
            <a:ext cx="502920" cy="300831"/>
          </a:xfrm>
        </p:spPr>
        <p:txBody>
          <a:bodyPr/>
          <a:lstStyle/>
          <a:p>
            <a:fld id="{DA40BC3B-3D12-4F60-9857-7EB97818F330}" type="slidenum">
              <a:rPr lang="fr-FR" smtClean="0"/>
              <a:pPr/>
              <a:t>‹N°›</a:t>
            </a:fld>
            <a:endParaRPr lang="fr-FR"/>
          </a:p>
        </p:txBody>
      </p:sp>
      <p:cxnSp>
        <p:nvCxnSpPr>
          <p:cNvPr id="11" name="Connecteur droit 10"/>
          <p:cNvCxnSpPr/>
          <p:nvPr/>
        </p:nvCxnSpPr>
        <p:spPr>
          <a:xfrm rot="10800000">
            <a:off x="6468794" y="9381"/>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Connecteur droit 9"/>
          <p:cNvCxnSpPr/>
          <p:nvPr/>
        </p:nvCxnSpPr>
        <p:spPr>
          <a:xfrm flipV="1">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 name="Titre 1"/>
          <p:cNvSpPr>
            <a:spLocks noGrp="1"/>
          </p:cNvSpPr>
          <p:nvPr>
            <p:ph type="title"/>
          </p:nvPr>
        </p:nvSpPr>
        <p:spPr>
          <a:xfrm>
            <a:off x="381000" y="271464"/>
            <a:ext cx="7239000" cy="1362075"/>
          </a:xfrm>
        </p:spPr>
        <p:txBody>
          <a:bodyPr anchor="ctr"/>
          <a:lstStyle>
            <a:lvl1pPr marL="0" algn="l">
              <a:buNone/>
              <a:defRPr sz="3600" b="1" cap="none" baseline="0"/>
            </a:lvl1pPr>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381000" y="1633536"/>
            <a:ext cx="3886200" cy="2286000"/>
          </a:xfrm>
        </p:spPr>
        <p:txBody>
          <a:bodyPr anchor="t"/>
          <a:lstStyle>
            <a:lvl1pPr marL="54864" indent="0" algn="l">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fr-FR" smtClean="0"/>
              <a:t>Cliquez pour modifier les styles du texte du masque</a:t>
            </a: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marL="0" algn="l">
              <a:defRPr/>
            </a:lvl1pPr>
          </a:lstStyle>
          <a:p>
            <a:r>
              <a:rPr kumimoji="0" lang="fr-FR" smtClean="0"/>
              <a:t>Cliquez pour modifier le style du titre</a:t>
            </a:r>
            <a:endParaRPr kumimoji="0" lang="en-US"/>
          </a:p>
        </p:txBody>
      </p:sp>
      <p:sp>
        <p:nvSpPr>
          <p:cNvPr id="3" name="Espace réservé du contenu 2"/>
          <p:cNvSpPr>
            <a:spLocks noGrp="1"/>
          </p:cNvSpPr>
          <p:nvPr>
            <p:ph sz="half" idx="1"/>
          </p:nvPr>
        </p:nvSpPr>
        <p:spPr>
          <a:xfrm>
            <a:off x="457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u contenu 3"/>
          <p:cNvSpPr>
            <a:spLocks noGrp="1"/>
          </p:cNvSpPr>
          <p:nvPr>
            <p:ph sz="half" idx="2"/>
          </p:nvPr>
        </p:nvSpPr>
        <p:spPr>
          <a:xfrm>
            <a:off x="4648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a:xfrm>
            <a:off x="4791456" y="6480969"/>
            <a:ext cx="2133600" cy="301752"/>
          </a:xfrm>
        </p:spPr>
        <p:txBody>
          <a:bodyPr/>
          <a:lstStyle/>
          <a:p>
            <a:fld id="{8C652FE8-41C4-43B3-8787-8EC6CB6B264C}" type="datetimeFigureOut">
              <a:rPr lang="fr-FR" smtClean="0"/>
              <a:pPr/>
              <a:t>27/11/2015</a:t>
            </a:fld>
            <a:endParaRPr lang="fr-FR"/>
          </a:p>
        </p:txBody>
      </p:sp>
      <p:sp>
        <p:nvSpPr>
          <p:cNvPr id="6" name="Espace réservé du pied de page 5"/>
          <p:cNvSpPr>
            <a:spLocks noGrp="1"/>
          </p:cNvSpPr>
          <p:nvPr>
            <p:ph type="ftr" sz="quarter" idx="11"/>
          </p:nvPr>
        </p:nvSpPr>
        <p:spPr>
          <a:xfrm>
            <a:off x="457200" y="6480969"/>
            <a:ext cx="4260056" cy="301752"/>
          </a:xfrm>
        </p:spPr>
        <p:txBody>
          <a:bodyPr/>
          <a:lstStyle/>
          <a:p>
            <a:endParaRPr lang="fr-FR"/>
          </a:p>
        </p:txBody>
      </p:sp>
      <p:sp>
        <p:nvSpPr>
          <p:cNvPr id="7" name="Espace réservé du numéro de diapositive 6"/>
          <p:cNvSpPr>
            <a:spLocks noGrp="1"/>
          </p:cNvSpPr>
          <p:nvPr>
            <p:ph type="sldNum" sz="quarter" idx="12"/>
          </p:nvPr>
        </p:nvSpPr>
        <p:spPr>
          <a:xfrm>
            <a:off x="7589520" y="6480969"/>
            <a:ext cx="502920" cy="301752"/>
          </a:xfrm>
        </p:spPr>
        <p:txBody>
          <a:bodyPr/>
          <a:lstStyle/>
          <a:p>
            <a:fld id="{DA40BC3B-3D12-4F60-9857-7EB97818F330}" type="slidenum">
              <a:rPr lang="fr-FR" smtClean="0"/>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ison">
    <p:bg>
      <p:bgRef idx="1002">
        <a:schemeClr val="bg2"/>
      </p:bgRef>
    </p:bg>
    <p:spTree>
      <p:nvGrpSpPr>
        <p:cNvPr id="1" name=""/>
        <p:cNvGrpSpPr/>
        <p:nvPr/>
      </p:nvGrpSpPr>
      <p:grpSpPr>
        <a:xfrm>
          <a:off x="0" y="0"/>
          <a:ext cx="0" cy="0"/>
          <a:chOff x="0" y="0"/>
          <a:chExt cx="0" cy="0"/>
        </a:xfrm>
      </p:grpSpPr>
      <p:sp>
        <p:nvSpPr>
          <p:cNvPr id="2" name="Titre 1"/>
          <p:cNvSpPr>
            <a:spLocks noGrp="1"/>
          </p:cNvSpPr>
          <p:nvPr>
            <p:ph type="title"/>
          </p:nvPr>
        </p:nvSpPr>
        <p:spPr>
          <a:xfrm>
            <a:off x="248198" y="290732"/>
            <a:ext cx="1066800" cy="6153912"/>
          </a:xfrm>
        </p:spPr>
        <p:txBody>
          <a:bodyPr vert="vert270" anchor="b"/>
          <a:lstStyle>
            <a:lvl1pPr marL="0" algn="ctr">
              <a:defRPr sz="3300" b="1">
                <a:ln w="6350">
                  <a:solidFill>
                    <a:schemeClr val="tx1"/>
                  </a:solidFill>
                </a:ln>
                <a:solidFill>
                  <a:schemeClr val="tx1"/>
                </a:solidFill>
              </a:defRPr>
            </a:lvl1pPr>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1365006" y="290732"/>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Cliquez pour modifier les styles du texte du masque</a:t>
            </a:r>
          </a:p>
        </p:txBody>
      </p:sp>
      <p:sp>
        <p:nvSpPr>
          <p:cNvPr id="4" name="Espace réservé du texte 3"/>
          <p:cNvSpPr>
            <a:spLocks noGrp="1"/>
          </p:cNvSpPr>
          <p:nvPr>
            <p:ph type="body" sz="half" idx="3"/>
          </p:nvPr>
        </p:nvSpPr>
        <p:spPr>
          <a:xfrm>
            <a:off x="1365006" y="3427124"/>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Cliquez pour modifier les styles du texte du masque</a:t>
            </a:r>
          </a:p>
        </p:txBody>
      </p:sp>
      <p:sp>
        <p:nvSpPr>
          <p:cNvPr id="5" name="Espace réservé du contenu 4"/>
          <p:cNvSpPr>
            <a:spLocks noGrp="1"/>
          </p:cNvSpPr>
          <p:nvPr>
            <p:ph sz="quarter" idx="2"/>
          </p:nvPr>
        </p:nvSpPr>
        <p:spPr>
          <a:xfrm>
            <a:off x="2022230" y="290732"/>
            <a:ext cx="6858000" cy="3017520"/>
          </a:xfrm>
        </p:spPr>
        <p:txBody>
          <a:bodyPr/>
          <a:lstStyle>
            <a:lvl1pPr algn="l">
              <a:defRPr sz="2400"/>
            </a:lvl1pPr>
            <a:lvl2pPr algn="l">
              <a:defRPr sz="2000"/>
            </a:lvl2pPr>
            <a:lvl3pPr algn="l">
              <a:defRPr sz="1800"/>
            </a:lvl3pPr>
            <a:lvl4pPr algn="l">
              <a:defRPr sz="1600"/>
            </a:lvl4pPr>
            <a:lvl5pPr algn="l">
              <a:defRPr sz="16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6" name="Espace réservé du contenu 5"/>
          <p:cNvSpPr>
            <a:spLocks noGrp="1"/>
          </p:cNvSpPr>
          <p:nvPr>
            <p:ph sz="quarter" idx="4"/>
          </p:nvPr>
        </p:nvSpPr>
        <p:spPr>
          <a:xfrm>
            <a:off x="2022230" y="3427124"/>
            <a:ext cx="6858000" cy="3017520"/>
          </a:xfrm>
        </p:spPr>
        <p:txBody>
          <a:bodyPr/>
          <a:lstStyle>
            <a:lvl1pPr>
              <a:defRPr sz="2400"/>
            </a:lvl1pPr>
            <a:lvl2pPr>
              <a:defRPr sz="2000"/>
            </a:lvl2pPr>
            <a:lvl3pPr>
              <a:defRPr sz="1800"/>
            </a:lvl3pPr>
            <a:lvl4pPr>
              <a:defRPr sz="1600"/>
            </a:lvl4pPr>
            <a:lvl5pPr>
              <a:defRPr sz="16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7" name="Espace réservé de la date 6"/>
          <p:cNvSpPr>
            <a:spLocks noGrp="1"/>
          </p:cNvSpPr>
          <p:nvPr>
            <p:ph type="dt" sz="half" idx="10"/>
          </p:nvPr>
        </p:nvSpPr>
        <p:spPr>
          <a:xfrm>
            <a:off x="4791456" y="6480969"/>
            <a:ext cx="2130552" cy="301752"/>
          </a:xfrm>
        </p:spPr>
        <p:txBody>
          <a:bodyPr/>
          <a:lstStyle/>
          <a:p>
            <a:fld id="{8C652FE8-41C4-43B3-8787-8EC6CB6B264C}" type="datetimeFigureOut">
              <a:rPr lang="fr-FR" smtClean="0"/>
              <a:pPr/>
              <a:t>27/11/2015</a:t>
            </a:fld>
            <a:endParaRPr lang="fr-FR"/>
          </a:p>
        </p:txBody>
      </p:sp>
      <p:sp>
        <p:nvSpPr>
          <p:cNvPr id="8" name="Espace réservé du pied de page 7"/>
          <p:cNvSpPr>
            <a:spLocks noGrp="1"/>
          </p:cNvSpPr>
          <p:nvPr>
            <p:ph type="ftr" sz="quarter" idx="11"/>
          </p:nvPr>
        </p:nvSpPr>
        <p:spPr>
          <a:xfrm>
            <a:off x="457200" y="6480969"/>
            <a:ext cx="4261104" cy="301752"/>
          </a:xfrm>
        </p:spPr>
        <p:txBody>
          <a:bodyPr/>
          <a:lstStyle/>
          <a:p>
            <a:endParaRPr lang="fr-FR"/>
          </a:p>
        </p:txBody>
      </p:sp>
      <p:sp>
        <p:nvSpPr>
          <p:cNvPr id="9" name="Espace réservé du numéro de diapositive 8"/>
          <p:cNvSpPr>
            <a:spLocks noGrp="1"/>
          </p:cNvSpPr>
          <p:nvPr>
            <p:ph type="sldNum" sz="quarter" idx="12"/>
          </p:nvPr>
        </p:nvSpPr>
        <p:spPr>
          <a:xfrm>
            <a:off x="7589520" y="6483096"/>
            <a:ext cx="502920" cy="301752"/>
          </a:xfrm>
        </p:spPr>
        <p:txBody>
          <a:bodyPr/>
          <a:lstStyle>
            <a:lvl1pPr algn="ctr">
              <a:defRPr/>
            </a:lvl1pPr>
          </a:lstStyle>
          <a:p>
            <a:fld id="{DA40BC3B-3D12-4F60-9857-7EB97818F330}" type="slidenum">
              <a:rPr lang="fr-FR" smtClean="0"/>
              <a:pPr/>
              <a:t>‹N°›</a:t>
            </a:fld>
            <a:endParaRPr lang="fr-FR"/>
          </a:p>
        </p:txBody>
      </p:sp>
    </p:spTree>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b="0"/>
            </a:lvl1pPr>
          </a:lstStyle>
          <a:p>
            <a:r>
              <a:rPr kumimoji="0" lang="fr-FR" smtClean="0"/>
              <a:t>Cliquez pour modifier le style du titre</a:t>
            </a:r>
            <a:endParaRPr kumimoji="0" lang="en-US"/>
          </a:p>
        </p:txBody>
      </p:sp>
      <p:sp>
        <p:nvSpPr>
          <p:cNvPr id="3" name="Espace réservé de la date 2"/>
          <p:cNvSpPr>
            <a:spLocks noGrp="1"/>
          </p:cNvSpPr>
          <p:nvPr>
            <p:ph type="dt" sz="half" idx="10"/>
          </p:nvPr>
        </p:nvSpPr>
        <p:spPr/>
        <p:txBody>
          <a:bodyPr/>
          <a:lstStyle/>
          <a:p>
            <a:fld id="{8C652FE8-41C4-43B3-8787-8EC6CB6B264C}" type="datetimeFigureOut">
              <a:rPr lang="fr-FR" smtClean="0"/>
              <a:pPr/>
              <a:t>27/11/2015</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DA40BC3B-3D12-4F60-9857-7EB97818F330}" type="slidenum">
              <a:rPr lang="fr-FR" smtClean="0"/>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a:xfrm>
            <a:off x="4791456" y="6480969"/>
            <a:ext cx="2133600" cy="301752"/>
          </a:xfrm>
        </p:spPr>
        <p:txBody>
          <a:bodyPr/>
          <a:lstStyle/>
          <a:p>
            <a:fld id="{8C652FE8-41C4-43B3-8787-8EC6CB6B264C}" type="datetimeFigureOut">
              <a:rPr lang="fr-FR" smtClean="0"/>
              <a:pPr/>
              <a:t>27/11/2015</a:t>
            </a:fld>
            <a:endParaRPr lang="fr-FR"/>
          </a:p>
        </p:txBody>
      </p:sp>
      <p:sp>
        <p:nvSpPr>
          <p:cNvPr id="3" name="Espace réservé du pied de page 2"/>
          <p:cNvSpPr>
            <a:spLocks noGrp="1"/>
          </p:cNvSpPr>
          <p:nvPr>
            <p:ph type="ftr" sz="quarter" idx="11"/>
          </p:nvPr>
        </p:nvSpPr>
        <p:spPr>
          <a:xfrm>
            <a:off x="457200" y="6481890"/>
            <a:ext cx="4260056" cy="300831"/>
          </a:xfrm>
        </p:spPr>
        <p:txBody>
          <a:bodyPr/>
          <a:lstStyle/>
          <a:p>
            <a:endParaRPr lang="fr-FR"/>
          </a:p>
        </p:txBody>
      </p:sp>
      <p:sp>
        <p:nvSpPr>
          <p:cNvPr id="4" name="Espace réservé du numéro de diapositive 3"/>
          <p:cNvSpPr>
            <a:spLocks noGrp="1"/>
          </p:cNvSpPr>
          <p:nvPr>
            <p:ph type="sldNum" sz="quarter" idx="12"/>
          </p:nvPr>
        </p:nvSpPr>
        <p:spPr>
          <a:xfrm>
            <a:off x="7589520" y="6480969"/>
            <a:ext cx="502920" cy="301752"/>
          </a:xfrm>
        </p:spPr>
        <p:txBody>
          <a:bodyPr/>
          <a:lstStyle/>
          <a:p>
            <a:fld id="{DA40BC3B-3D12-4F60-9857-7EB97818F330}"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bg>
      <p:bgRef idx="1002">
        <a:schemeClr val="bg2"/>
      </p:bgRef>
    </p:bg>
    <p:spTree>
      <p:nvGrpSpPr>
        <p:cNvPr id="1" name=""/>
        <p:cNvGrpSpPr/>
        <p:nvPr/>
      </p:nvGrpSpPr>
      <p:grpSpPr>
        <a:xfrm>
          <a:off x="0" y="0"/>
          <a:ext cx="0" cy="0"/>
          <a:chOff x="0" y="0"/>
          <a:chExt cx="0" cy="0"/>
        </a:xfrm>
      </p:grpSpPr>
      <p:sp>
        <p:nvSpPr>
          <p:cNvPr id="2" name="Titre 1"/>
          <p:cNvSpPr>
            <a:spLocks noGrp="1"/>
          </p:cNvSpPr>
          <p:nvPr>
            <p:ph type="title"/>
          </p:nvPr>
        </p:nvSpPr>
        <p:spPr>
          <a:xfrm>
            <a:off x="219456" y="367664"/>
            <a:ext cx="914400" cy="5943600"/>
          </a:xfrm>
        </p:spPr>
        <p:txBody>
          <a:bodyPr vert="vert270" anchor="b"/>
          <a:lstStyle>
            <a:lvl1pPr marL="0" marR="18288" algn="r">
              <a:spcBef>
                <a:spcPts val="0"/>
              </a:spcBef>
              <a:buNone/>
              <a:defRPr sz="2900" b="0" cap="all" baseline="0"/>
            </a:lvl1pPr>
          </a:lstStyle>
          <a:p>
            <a:r>
              <a:rPr kumimoji="0" lang="fr-FR" smtClean="0"/>
              <a:t>Cliquez pour modifier le style du titre</a:t>
            </a:r>
            <a:endParaRPr kumimoji="0" lang="en-US"/>
          </a:p>
        </p:txBody>
      </p:sp>
      <p:sp>
        <p:nvSpPr>
          <p:cNvPr id="3" name="Espace réservé du texte 2"/>
          <p:cNvSpPr>
            <a:spLocks noGrp="1"/>
          </p:cNvSpPr>
          <p:nvPr>
            <p:ph type="body" idx="2"/>
          </p:nvPr>
        </p:nvSpPr>
        <p:spPr>
          <a:xfrm>
            <a:off x="1135856" y="367664"/>
            <a:ext cx="2438400" cy="5943600"/>
          </a:xfrm>
        </p:spPr>
        <p:txBody>
          <a:bodyPr anchor="t"/>
          <a:lstStyle>
            <a:lvl1pPr marL="0" indent="0">
              <a:spcBef>
                <a:spcPts val="0"/>
              </a:spcBef>
              <a:buNone/>
              <a:defRPr sz="1400"/>
            </a:lvl1pPr>
            <a:lvl2pPr>
              <a:buNone/>
              <a:defRPr sz="1200"/>
            </a:lvl2pPr>
            <a:lvl3pPr>
              <a:buNone/>
              <a:defRPr sz="1000"/>
            </a:lvl3pPr>
            <a:lvl4pPr>
              <a:buNone/>
              <a:defRPr sz="900"/>
            </a:lvl4pPr>
            <a:lvl5pPr>
              <a:buNone/>
              <a:defRPr sz="900"/>
            </a:lvl5pPr>
          </a:lstStyle>
          <a:p>
            <a:pPr lvl="0" eaLnBrk="1" latinLnBrk="0" hangingPunct="1"/>
            <a:r>
              <a:rPr kumimoji="0" lang="fr-FR" smtClean="0"/>
              <a:t>Cliquez pour modifier les styles du texte du masque</a:t>
            </a:r>
          </a:p>
        </p:txBody>
      </p:sp>
      <p:sp>
        <p:nvSpPr>
          <p:cNvPr id="4" name="Espace réservé du contenu 3"/>
          <p:cNvSpPr>
            <a:spLocks noGrp="1"/>
          </p:cNvSpPr>
          <p:nvPr>
            <p:ph sz="half" idx="1"/>
          </p:nvPr>
        </p:nvSpPr>
        <p:spPr>
          <a:xfrm>
            <a:off x="3651250" y="320040"/>
            <a:ext cx="5276088" cy="5989320"/>
          </a:xfrm>
        </p:spPr>
        <p:txBody>
          <a:bodyPr/>
          <a:lstStyle>
            <a:lvl1pPr>
              <a:spcBef>
                <a:spcPts val="0"/>
              </a:spcBef>
              <a:defRPr sz="3000"/>
            </a:lvl1pPr>
            <a:lvl2pPr>
              <a:defRPr sz="2600"/>
            </a:lvl2pPr>
            <a:lvl3pPr>
              <a:defRPr sz="2400"/>
            </a:lvl3pPr>
            <a:lvl4pPr>
              <a:defRPr sz="2000"/>
            </a:lvl4pPr>
            <a:lvl5pPr>
              <a:defRPr sz="20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a:xfrm>
            <a:off x="6278976" y="6556248"/>
            <a:ext cx="2133600" cy="301752"/>
          </a:xfrm>
        </p:spPr>
        <p:txBody>
          <a:bodyPr/>
          <a:lstStyle>
            <a:lvl1pPr>
              <a:defRPr sz="900"/>
            </a:lvl1pPr>
          </a:lstStyle>
          <a:p>
            <a:fld id="{8C652FE8-41C4-43B3-8787-8EC6CB6B264C}" type="datetimeFigureOut">
              <a:rPr lang="fr-FR" smtClean="0"/>
              <a:pPr/>
              <a:t>27/11/2015</a:t>
            </a:fld>
            <a:endParaRPr lang="fr-FR"/>
          </a:p>
        </p:txBody>
      </p:sp>
      <p:sp>
        <p:nvSpPr>
          <p:cNvPr id="6" name="Espace réservé du pied de page 5"/>
          <p:cNvSpPr>
            <a:spLocks noGrp="1"/>
          </p:cNvSpPr>
          <p:nvPr>
            <p:ph type="ftr" sz="quarter" idx="11"/>
          </p:nvPr>
        </p:nvSpPr>
        <p:spPr>
          <a:xfrm>
            <a:off x="1135856" y="6556248"/>
            <a:ext cx="5143120" cy="301752"/>
          </a:xfrm>
        </p:spPr>
        <p:txBody>
          <a:bodyPr/>
          <a:lstStyle>
            <a:lvl1pPr>
              <a:defRPr sz="900"/>
            </a:lvl1pPr>
          </a:lstStyle>
          <a:p>
            <a:endParaRPr lang="fr-FR"/>
          </a:p>
        </p:txBody>
      </p:sp>
      <p:sp>
        <p:nvSpPr>
          <p:cNvPr id="7" name="Espace réservé du numéro de diapositive 6"/>
          <p:cNvSpPr>
            <a:spLocks noGrp="1"/>
          </p:cNvSpPr>
          <p:nvPr>
            <p:ph type="sldNum" sz="quarter" idx="12"/>
          </p:nvPr>
        </p:nvSpPr>
        <p:spPr>
          <a:xfrm>
            <a:off x="8410576" y="6556248"/>
            <a:ext cx="502920" cy="301752"/>
          </a:xfrm>
        </p:spPr>
        <p:txBody>
          <a:bodyPr/>
          <a:lstStyle>
            <a:lvl1pPr>
              <a:defRPr sz="900"/>
            </a:lvl1pPr>
          </a:lstStyle>
          <a:p>
            <a:fld id="{DA40BC3B-3D12-4F60-9857-7EB97818F330}" type="slidenum">
              <a:rPr lang="fr-FR" smtClean="0"/>
              <a:pPr/>
              <a:t>‹N°›</a:t>
            </a:fld>
            <a:endParaRPr lang="fr-FR"/>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bg>
      <p:bgRef idx="1002">
        <a:schemeClr val="bg1"/>
      </p:bgRef>
    </p:bg>
    <p:spTree>
      <p:nvGrpSpPr>
        <p:cNvPr id="1" name=""/>
        <p:cNvGrpSpPr/>
        <p:nvPr/>
      </p:nvGrpSpPr>
      <p:grpSpPr>
        <a:xfrm>
          <a:off x="0" y="0"/>
          <a:ext cx="0" cy="0"/>
          <a:chOff x="0" y="0"/>
          <a:chExt cx="0" cy="0"/>
        </a:xfrm>
      </p:grpSpPr>
      <p:sp>
        <p:nvSpPr>
          <p:cNvPr id="2" name="Titre 1"/>
          <p:cNvSpPr>
            <a:spLocks noGrp="1"/>
          </p:cNvSpPr>
          <p:nvPr>
            <p:ph type="title"/>
          </p:nvPr>
        </p:nvSpPr>
        <p:spPr>
          <a:xfrm>
            <a:off x="219456" y="150896"/>
            <a:ext cx="914400" cy="6400800"/>
          </a:xfrm>
        </p:spPr>
        <p:txBody>
          <a:bodyPr vert="vert270" anchor="b"/>
          <a:lstStyle>
            <a:lvl1pPr marL="0" algn="l">
              <a:buNone/>
              <a:defRPr sz="3000" b="0" cap="all" baseline="0"/>
            </a:lvl1pPr>
          </a:lstStyle>
          <a:p>
            <a:r>
              <a:rPr kumimoji="0" lang="fr-FR" smtClean="0"/>
              <a:t>Cliquez pour modifier le style du titre</a:t>
            </a:r>
            <a:endParaRPr kumimoji="0" lang="en-US"/>
          </a:p>
        </p:txBody>
      </p:sp>
      <p:sp>
        <p:nvSpPr>
          <p:cNvPr id="3" name="Espace réservé pour une image  2"/>
          <p:cNvSpPr>
            <a:spLocks noGrp="1"/>
          </p:cNvSpPr>
          <p:nvPr>
            <p:ph type="pic" idx="1"/>
          </p:nvPr>
        </p:nvSpPr>
        <p:spPr>
          <a:xfrm>
            <a:off x="1138237" y="373966"/>
            <a:ext cx="7333488" cy="5486400"/>
          </a:xfrm>
          <a:solidFill>
            <a:schemeClr val="bg2">
              <a:shade val="50000"/>
            </a:schemeClr>
          </a:solidFill>
        </p:spPr>
        <p:txBody>
          <a:bodyPr/>
          <a:lstStyle>
            <a:lvl1pPr marL="0" indent="0">
              <a:buNone/>
              <a:defRPr sz="3200"/>
            </a:lvl1pPr>
          </a:lstStyle>
          <a:p>
            <a:r>
              <a:rPr kumimoji="0" lang="fr-FR" smtClean="0"/>
              <a:t>Cliquez sur l'icône pour ajouter une image</a:t>
            </a:r>
            <a:endParaRPr kumimoji="0" lang="en-US" dirty="0"/>
          </a:p>
        </p:txBody>
      </p:sp>
      <p:sp>
        <p:nvSpPr>
          <p:cNvPr id="4" name="Espace réservé du texte 3"/>
          <p:cNvSpPr>
            <a:spLocks noGrp="1"/>
          </p:cNvSpPr>
          <p:nvPr>
            <p:ph type="body" sz="half" idx="2"/>
          </p:nvPr>
        </p:nvSpPr>
        <p:spPr>
          <a:xfrm>
            <a:off x="1143000" y="5867400"/>
            <a:ext cx="7333488" cy="685800"/>
          </a:xfrm>
          <a:solidFill>
            <a:schemeClr val="accent1">
              <a:alpha val="15000"/>
            </a:schemeClr>
          </a:solidFill>
          <a:ln>
            <a:solidFill>
              <a:schemeClr val="accent1"/>
            </a:solidFill>
            <a:miter lim="800000"/>
          </a:ln>
        </p:spPr>
        <p:txBody>
          <a:bodyPr/>
          <a:lstStyle>
            <a:lvl1pPr marL="0" indent="0">
              <a:spcBef>
                <a:spcPts val="0"/>
              </a:spcBef>
              <a:buNone/>
              <a:defRPr sz="1400"/>
            </a:lvl1pPr>
            <a:lvl2pPr>
              <a:defRPr sz="1200"/>
            </a:lvl2pPr>
            <a:lvl3pPr>
              <a:defRPr sz="1000"/>
            </a:lvl3pPr>
            <a:lvl4pPr>
              <a:defRPr sz="900"/>
            </a:lvl4pPr>
            <a:lvl5pPr>
              <a:defRPr sz="900"/>
            </a:lvl5pPr>
          </a:lstStyle>
          <a:p>
            <a:pPr lvl="0" eaLnBrk="1" latinLnBrk="0" hangingPunct="1"/>
            <a:r>
              <a:rPr kumimoji="0" lang="fr-FR" smtClean="0"/>
              <a:t>Cliquez pour modifier les styles du texte du masque</a:t>
            </a:r>
          </a:p>
        </p:txBody>
      </p:sp>
      <p:sp>
        <p:nvSpPr>
          <p:cNvPr id="5" name="Espace réservé de la date 4"/>
          <p:cNvSpPr>
            <a:spLocks noGrp="1"/>
          </p:cNvSpPr>
          <p:nvPr>
            <p:ph type="dt" sz="half" idx="10"/>
          </p:nvPr>
        </p:nvSpPr>
        <p:spPr>
          <a:xfrm>
            <a:off x="6108192" y="6556248"/>
            <a:ext cx="2103120" cy="301752"/>
          </a:xfrm>
        </p:spPr>
        <p:txBody>
          <a:bodyPr/>
          <a:lstStyle>
            <a:lvl1pPr>
              <a:defRPr sz="900"/>
            </a:lvl1pPr>
          </a:lstStyle>
          <a:p>
            <a:fld id="{8C652FE8-41C4-43B3-8787-8EC6CB6B264C}" type="datetimeFigureOut">
              <a:rPr lang="fr-FR" smtClean="0"/>
              <a:pPr/>
              <a:t>27/11/2015</a:t>
            </a:fld>
            <a:endParaRPr lang="fr-FR"/>
          </a:p>
        </p:txBody>
      </p:sp>
      <p:sp>
        <p:nvSpPr>
          <p:cNvPr id="6" name="Espace réservé du pied de page 5"/>
          <p:cNvSpPr>
            <a:spLocks noGrp="1"/>
          </p:cNvSpPr>
          <p:nvPr>
            <p:ph type="ftr" sz="quarter" idx="11"/>
          </p:nvPr>
        </p:nvSpPr>
        <p:spPr>
          <a:xfrm>
            <a:off x="1170432" y="6557169"/>
            <a:ext cx="4948072" cy="301752"/>
          </a:xfrm>
        </p:spPr>
        <p:txBody>
          <a:bodyPr/>
          <a:lstStyle>
            <a:lvl1pPr>
              <a:defRPr sz="900"/>
            </a:lvl1pPr>
          </a:lstStyle>
          <a:p>
            <a:endParaRPr lang="fr-FR"/>
          </a:p>
        </p:txBody>
      </p:sp>
      <p:sp>
        <p:nvSpPr>
          <p:cNvPr id="7" name="Espace réservé du numéro de diapositive 6"/>
          <p:cNvSpPr>
            <a:spLocks noGrp="1"/>
          </p:cNvSpPr>
          <p:nvPr>
            <p:ph type="sldNum" sz="quarter" idx="12"/>
          </p:nvPr>
        </p:nvSpPr>
        <p:spPr>
          <a:xfrm>
            <a:off x="8217192" y="6556248"/>
            <a:ext cx="365760" cy="301752"/>
          </a:xfrm>
        </p:spPr>
        <p:txBody>
          <a:bodyPr/>
          <a:lstStyle>
            <a:lvl1pPr algn="ctr">
              <a:defRPr sz="900"/>
            </a:lvl1pPr>
          </a:lstStyle>
          <a:p>
            <a:fld id="{DA40BC3B-3D12-4F60-9857-7EB97818F330}" type="slidenum">
              <a:rPr lang="fr-FR" smtClean="0"/>
              <a:pPr/>
              <a:t>‹N°›</a:t>
            </a:fld>
            <a:endParaRPr lang="fr-FR"/>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1" name="Triangle rectangle 10"/>
          <p:cNvSpPr/>
          <p:nvPr/>
        </p:nvSpPr>
        <p:spPr>
          <a:xfrm>
            <a:off x="7034" y="14068"/>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cxnSp>
        <p:nvCxnSpPr>
          <p:cNvPr id="8" name="Connecteur droit 7"/>
          <p:cNvCxnSpPr/>
          <p:nvPr/>
        </p:nvCxnSpPr>
        <p:spPr>
          <a:xfrm>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Connecteur droit 8"/>
          <p:cNvCxnSpPr/>
          <p:nvPr/>
        </p:nvCxnSpPr>
        <p:spPr>
          <a:xfrm rot="10800000" flipV="1">
            <a:off x="6468794" y="4948410"/>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2" name="Espace réservé du titre 21"/>
          <p:cNvSpPr>
            <a:spLocks noGrp="1"/>
          </p:cNvSpPr>
          <p:nvPr>
            <p:ph type="title"/>
          </p:nvPr>
        </p:nvSpPr>
        <p:spPr>
          <a:xfrm>
            <a:off x="457200" y="267494"/>
            <a:ext cx="8229600" cy="1399032"/>
          </a:xfrm>
          <a:prstGeom prst="rect">
            <a:avLst/>
          </a:prstGeom>
        </p:spPr>
        <p:txBody>
          <a:bodyPr vert="horz" anchor="ctr">
            <a:normAutofit/>
          </a:bodyPr>
          <a:lstStyle/>
          <a:p>
            <a:r>
              <a:rPr kumimoji="0" lang="fr-FR" smtClean="0"/>
              <a:t>Cliquez pour modifier le style du titre</a:t>
            </a:r>
            <a:endParaRPr kumimoji="0" lang="en-US"/>
          </a:p>
        </p:txBody>
      </p:sp>
      <p:sp>
        <p:nvSpPr>
          <p:cNvPr id="13" name="Espace réservé du texte 12"/>
          <p:cNvSpPr>
            <a:spLocks noGrp="1"/>
          </p:cNvSpPr>
          <p:nvPr>
            <p:ph type="body" idx="1"/>
          </p:nvPr>
        </p:nvSpPr>
        <p:spPr>
          <a:xfrm>
            <a:off x="457200" y="1882808"/>
            <a:ext cx="8229600" cy="4572000"/>
          </a:xfrm>
          <a:prstGeom prst="rect">
            <a:avLst/>
          </a:prstGeom>
        </p:spPr>
        <p:txBody>
          <a:bodyPr vert="horz" anchor="t">
            <a:normAutofit/>
          </a:bodyPr>
          <a:lstStyle/>
          <a:p>
            <a:pPr lvl="0" eaLnBrk="1" latinLnBrk="0" hangingPunct="1"/>
            <a:r>
              <a:rPr kumimoji="0" lang="fr-FR" smtClean="0"/>
              <a:t>Cliquez pour modifier les styles du texte du masque</a:t>
            </a:r>
          </a:p>
          <a:p>
            <a:pPr lvl="1" eaLnBrk="1" latinLnBrk="0" hangingPunct="1"/>
            <a:r>
              <a:rPr kumimoji="0" lang="fr-FR" smtClean="0"/>
              <a:t>Deuxième niveau</a:t>
            </a:r>
          </a:p>
          <a:p>
            <a:pPr lvl="2" eaLnBrk="1" latinLnBrk="0" hangingPunct="1"/>
            <a:r>
              <a:rPr kumimoji="0" lang="fr-FR" smtClean="0"/>
              <a:t>Troisième niveau</a:t>
            </a:r>
          </a:p>
          <a:p>
            <a:pPr lvl="3" eaLnBrk="1" latinLnBrk="0" hangingPunct="1"/>
            <a:r>
              <a:rPr kumimoji="0" lang="fr-FR" smtClean="0"/>
              <a:t>Quatrième niveau</a:t>
            </a:r>
          </a:p>
          <a:p>
            <a:pPr lvl="4" eaLnBrk="1" latinLnBrk="0" hangingPunct="1"/>
            <a:r>
              <a:rPr kumimoji="0" lang="fr-FR" smtClean="0"/>
              <a:t>Cinquième niveau</a:t>
            </a:r>
            <a:endParaRPr kumimoji="0" lang="en-US"/>
          </a:p>
        </p:txBody>
      </p:sp>
      <p:sp>
        <p:nvSpPr>
          <p:cNvPr id="14" name="Espace réservé de la date 13"/>
          <p:cNvSpPr>
            <a:spLocks noGrp="1"/>
          </p:cNvSpPr>
          <p:nvPr>
            <p:ph type="dt" sz="half" idx="2"/>
          </p:nvPr>
        </p:nvSpPr>
        <p:spPr>
          <a:xfrm>
            <a:off x="4791456" y="6480969"/>
            <a:ext cx="2133600" cy="301752"/>
          </a:xfrm>
          <a:prstGeom prst="rect">
            <a:avLst/>
          </a:prstGeom>
        </p:spPr>
        <p:txBody>
          <a:bodyPr vert="horz" anchor="b"/>
          <a:lstStyle>
            <a:lvl1pPr algn="l" eaLnBrk="1" latinLnBrk="0" hangingPunct="1">
              <a:defRPr kumimoji="0" sz="1000" b="0">
                <a:solidFill>
                  <a:schemeClr val="tx1"/>
                </a:solidFill>
              </a:defRPr>
            </a:lvl1pPr>
          </a:lstStyle>
          <a:p>
            <a:fld id="{8C652FE8-41C4-43B3-8787-8EC6CB6B264C}" type="datetimeFigureOut">
              <a:rPr lang="fr-FR" smtClean="0"/>
              <a:pPr/>
              <a:t>27/11/2015</a:t>
            </a:fld>
            <a:endParaRPr lang="fr-FR"/>
          </a:p>
        </p:txBody>
      </p:sp>
      <p:sp>
        <p:nvSpPr>
          <p:cNvPr id="3" name="Espace réservé du pied de page 2"/>
          <p:cNvSpPr>
            <a:spLocks noGrp="1"/>
          </p:cNvSpPr>
          <p:nvPr>
            <p:ph type="ftr" sz="quarter" idx="3"/>
          </p:nvPr>
        </p:nvSpPr>
        <p:spPr>
          <a:xfrm>
            <a:off x="457200" y="6481890"/>
            <a:ext cx="4260056" cy="300831"/>
          </a:xfrm>
          <a:prstGeom prst="rect">
            <a:avLst/>
          </a:prstGeom>
        </p:spPr>
        <p:txBody>
          <a:bodyPr vert="horz" anchor="b"/>
          <a:lstStyle>
            <a:lvl1pPr algn="r" eaLnBrk="1" latinLnBrk="0" hangingPunct="1">
              <a:defRPr kumimoji="0" sz="1000">
                <a:solidFill>
                  <a:schemeClr val="tx1"/>
                </a:solidFill>
              </a:defRPr>
            </a:lvl1pPr>
          </a:lstStyle>
          <a:p>
            <a:endParaRPr lang="fr-FR"/>
          </a:p>
        </p:txBody>
      </p:sp>
      <p:sp>
        <p:nvSpPr>
          <p:cNvPr id="23" name="Espace réservé du numéro de diapositive 22"/>
          <p:cNvSpPr>
            <a:spLocks noGrp="1"/>
          </p:cNvSpPr>
          <p:nvPr>
            <p:ph type="sldNum" sz="quarter" idx="4"/>
          </p:nvPr>
        </p:nvSpPr>
        <p:spPr>
          <a:xfrm>
            <a:off x="7589520" y="6480969"/>
            <a:ext cx="502920" cy="301752"/>
          </a:xfrm>
          <a:prstGeom prst="rect">
            <a:avLst/>
          </a:prstGeom>
        </p:spPr>
        <p:txBody>
          <a:bodyPr vert="horz" anchor="b"/>
          <a:lstStyle>
            <a:lvl1pPr algn="ctr" eaLnBrk="1" latinLnBrk="0" hangingPunct="1">
              <a:defRPr kumimoji="0" sz="1200">
                <a:solidFill>
                  <a:schemeClr val="tx1"/>
                </a:solidFill>
              </a:defRPr>
            </a:lvl1pPr>
          </a:lstStyle>
          <a:p>
            <a:fld id="{DA40BC3B-3D12-4F60-9857-7EB97818F330}" type="slidenum">
              <a:rPr lang="fr-FR" smtClean="0"/>
              <a:pPr/>
              <a:t>‹N°›</a:t>
            </a:fld>
            <a:endParaRPr lang="fr-FR"/>
          </a:p>
        </p:txBody>
      </p:sp>
    </p:spTree>
  </p:cSld>
  <p:clrMap bg1="dk1" tx1="lt1" bg2="dk2" tx2="lt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marL="484632" algn="l" rtl="0" eaLnBrk="1" latinLnBrk="0" hangingPunct="1">
        <a:spcBef>
          <a:spcPct val="0"/>
        </a:spcBef>
        <a:buNone/>
        <a:defRPr kumimoji="0" sz="4200" kern="120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defRPr>
      </a:lvl1pPr>
    </p:titleStyle>
    <p:bodyStyle>
      <a:lvl1pPr marL="448056"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822960" indent="-285750" algn="l" rtl="0" eaLnBrk="1" latinLnBrk="0" hangingPunct="1">
        <a:spcBef>
          <a:spcPct val="20000"/>
        </a:spcBef>
        <a:buClr>
          <a:schemeClr val="accent1"/>
        </a:buClr>
        <a:buSzPct val="95000"/>
        <a:buFont typeface="Verdana"/>
        <a:buChar char="›"/>
        <a:defRPr kumimoji="0" sz="2600" kern="1200">
          <a:solidFill>
            <a:schemeClr val="tx1"/>
          </a:solidFill>
          <a:latin typeface="+mn-lt"/>
          <a:ea typeface="+mn-ea"/>
          <a:cs typeface="+mn-cs"/>
        </a:defRPr>
      </a:lvl2pPr>
      <a:lvl3pPr marL="1106424" indent="-228600" algn="l" rtl="0" eaLnBrk="1" latinLnBrk="0" hangingPunct="1">
        <a:spcBef>
          <a:spcPct val="20000"/>
        </a:spcBef>
        <a:buClr>
          <a:schemeClr val="accent1"/>
        </a:buClr>
        <a:buFont typeface="Wingdings 2"/>
        <a:buChar char=""/>
        <a:defRPr kumimoji="0" sz="2400" kern="1200">
          <a:solidFill>
            <a:schemeClr val="tx1"/>
          </a:solidFill>
          <a:latin typeface="+mn-lt"/>
          <a:ea typeface="+mn-ea"/>
          <a:cs typeface="+mn-cs"/>
        </a:defRPr>
      </a:lvl3pPr>
      <a:lvl4pPr marL="1371600" indent="-210312" algn="l" rtl="0" eaLnBrk="1" latinLnBrk="0" hangingPunct="1">
        <a:spcBef>
          <a:spcPct val="20000"/>
        </a:spcBef>
        <a:buClr>
          <a:schemeClr val="accent1"/>
        </a:buClr>
        <a:buFont typeface="Wingdings 2"/>
        <a:buChar char=""/>
        <a:defRPr kumimoji="0" sz="2000" kern="1200">
          <a:solidFill>
            <a:schemeClr val="tx1"/>
          </a:solidFill>
          <a:latin typeface="+mn-lt"/>
          <a:ea typeface="+mn-ea"/>
          <a:cs typeface="+mn-cs"/>
        </a:defRPr>
      </a:lvl4pPr>
      <a:lvl5pPr marL="1600200" indent="-210312" algn="l" rtl="0" eaLnBrk="1" latinLnBrk="0" hangingPunct="1">
        <a:spcBef>
          <a:spcPct val="20000"/>
        </a:spcBef>
        <a:buClr>
          <a:schemeClr val="accent1">
            <a:tint val="75000"/>
          </a:schemeClr>
        </a:buClr>
        <a:buFont typeface="Wingdings 2"/>
        <a:buChar char=""/>
        <a:defRPr kumimoji="0"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dirty="0" smtClean="0"/>
              <a:t>Grands crus de Bordeaux</a:t>
            </a:r>
            <a:endParaRPr lang="fr-FR" dirty="0"/>
          </a:p>
        </p:txBody>
      </p:sp>
      <p:sp>
        <p:nvSpPr>
          <p:cNvPr id="3" name="Sous-titre 2"/>
          <p:cNvSpPr>
            <a:spLocks noGrp="1"/>
          </p:cNvSpPr>
          <p:nvPr>
            <p:ph type="subTitle" idx="1"/>
          </p:nvPr>
        </p:nvSpPr>
        <p:spPr/>
        <p:txBody>
          <a:bodyPr/>
          <a:lstStyle/>
          <a:p>
            <a:r>
              <a:rPr lang="fr-FR" dirty="0" smtClean="0"/>
              <a:t>Par Christian et Rodolphe</a:t>
            </a:r>
            <a:endParaRPr lang="fr-FR" dirty="0"/>
          </a:p>
        </p:txBody>
      </p:sp>
      <p:sp>
        <p:nvSpPr>
          <p:cNvPr id="4" name="ZoneTexte 3"/>
          <p:cNvSpPr txBox="1"/>
          <p:nvPr/>
        </p:nvSpPr>
        <p:spPr>
          <a:xfrm>
            <a:off x="899592" y="3501008"/>
            <a:ext cx="7427033" cy="2492990"/>
          </a:xfrm>
          <a:prstGeom prst="rect">
            <a:avLst/>
          </a:prstGeom>
          <a:noFill/>
        </p:spPr>
        <p:txBody>
          <a:bodyPr wrap="none" rtlCol="0">
            <a:spAutoFit/>
          </a:bodyPr>
          <a:lstStyle/>
          <a:p>
            <a:r>
              <a:rPr lang="fr-FR" sz="2400" dirty="0" smtClean="0">
                <a:solidFill>
                  <a:schemeClr val="accent2">
                    <a:lumMod val="50000"/>
                  </a:schemeClr>
                </a:solidFill>
              </a:rPr>
              <a:t>Bienvenue dans le plus grand </a:t>
            </a:r>
          </a:p>
          <a:p>
            <a:r>
              <a:rPr lang="fr-FR" sz="2400" dirty="0" smtClean="0">
                <a:solidFill>
                  <a:schemeClr val="accent2">
                    <a:lumMod val="50000"/>
                  </a:schemeClr>
                </a:solidFill>
              </a:rPr>
              <a:t>et le plus ancien vignoble de vins fins du monde </a:t>
            </a:r>
            <a:r>
              <a:rPr lang="fr-FR" dirty="0" smtClean="0">
                <a:solidFill>
                  <a:schemeClr val="accent2">
                    <a:lumMod val="50000"/>
                  </a:schemeClr>
                </a:solidFill>
              </a:rPr>
              <a:t/>
            </a:r>
            <a:br>
              <a:rPr lang="fr-FR" dirty="0" smtClean="0">
                <a:solidFill>
                  <a:schemeClr val="accent2">
                    <a:lumMod val="50000"/>
                  </a:schemeClr>
                </a:solidFill>
              </a:rPr>
            </a:br>
            <a:r>
              <a:rPr lang="fr-FR" dirty="0" smtClean="0">
                <a:solidFill>
                  <a:schemeClr val="accent2">
                    <a:lumMod val="50000"/>
                  </a:schemeClr>
                </a:solidFill>
              </a:rPr>
              <a:t/>
            </a:r>
            <a:br>
              <a:rPr lang="fr-FR" dirty="0" smtClean="0">
                <a:solidFill>
                  <a:schemeClr val="accent2">
                    <a:lumMod val="50000"/>
                  </a:schemeClr>
                </a:solidFill>
              </a:rPr>
            </a:br>
            <a:r>
              <a:rPr lang="fr-FR" dirty="0" smtClean="0">
                <a:solidFill>
                  <a:schemeClr val="accent2">
                    <a:lumMod val="50000"/>
                  </a:schemeClr>
                </a:solidFill>
              </a:rPr>
              <a:t>• 117 000 hectares</a:t>
            </a:r>
            <a:br>
              <a:rPr lang="fr-FR" dirty="0" smtClean="0">
                <a:solidFill>
                  <a:schemeClr val="accent2">
                    <a:lumMod val="50000"/>
                  </a:schemeClr>
                </a:solidFill>
              </a:rPr>
            </a:br>
            <a:r>
              <a:rPr lang="fr-FR" dirty="0" smtClean="0">
                <a:solidFill>
                  <a:schemeClr val="accent2">
                    <a:lumMod val="50000"/>
                  </a:schemeClr>
                </a:solidFill>
              </a:rPr>
              <a:t/>
            </a:r>
            <a:br>
              <a:rPr lang="fr-FR" dirty="0" smtClean="0">
                <a:solidFill>
                  <a:schemeClr val="accent2">
                    <a:lumMod val="50000"/>
                  </a:schemeClr>
                </a:solidFill>
              </a:rPr>
            </a:br>
            <a:r>
              <a:rPr lang="fr-FR" dirty="0" smtClean="0">
                <a:solidFill>
                  <a:schemeClr val="accent2">
                    <a:lumMod val="50000"/>
                  </a:schemeClr>
                </a:solidFill>
              </a:rPr>
              <a:t>• 2 000 ans d’histoire</a:t>
            </a:r>
            <a:br>
              <a:rPr lang="fr-FR" dirty="0" smtClean="0">
                <a:solidFill>
                  <a:schemeClr val="accent2">
                    <a:lumMod val="50000"/>
                  </a:schemeClr>
                </a:solidFill>
              </a:rPr>
            </a:br>
            <a:r>
              <a:rPr lang="fr-FR" dirty="0" smtClean="0">
                <a:solidFill>
                  <a:schemeClr val="accent2">
                    <a:lumMod val="50000"/>
                  </a:schemeClr>
                </a:solidFill>
              </a:rPr>
              <a:t/>
            </a:r>
            <a:br>
              <a:rPr lang="fr-FR" dirty="0" smtClean="0">
                <a:solidFill>
                  <a:schemeClr val="accent2">
                    <a:lumMod val="50000"/>
                  </a:schemeClr>
                </a:solidFill>
              </a:rPr>
            </a:br>
            <a:r>
              <a:rPr lang="fr-FR" dirty="0" smtClean="0">
                <a:solidFill>
                  <a:schemeClr val="accent2">
                    <a:lumMod val="50000"/>
                  </a:schemeClr>
                </a:solidFill>
              </a:rPr>
              <a:t>• 57 appellations</a:t>
            </a:r>
            <a:endParaRPr lang="fr-FR" dirty="0">
              <a:solidFill>
                <a:schemeClr val="accent2">
                  <a:lumMod val="50000"/>
                </a:schemeClr>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err="1" smtClean="0"/>
              <a:t>Pommerol</a:t>
            </a:r>
            <a:r>
              <a:rPr lang="fr-FR" dirty="0" smtClean="0"/>
              <a:t/>
            </a:r>
            <a:br>
              <a:rPr lang="fr-FR" dirty="0" smtClean="0"/>
            </a:br>
            <a:r>
              <a:rPr lang="fr-FR" sz="2800" dirty="0" smtClean="0"/>
              <a:t>Château Rouget</a:t>
            </a:r>
            <a:endParaRPr lang="fr-FR" sz="2800" dirty="0"/>
          </a:p>
        </p:txBody>
      </p:sp>
      <p:sp>
        <p:nvSpPr>
          <p:cNvPr id="3" name="Espace réservé du contenu 2"/>
          <p:cNvSpPr>
            <a:spLocks noGrp="1"/>
          </p:cNvSpPr>
          <p:nvPr>
            <p:ph idx="1"/>
          </p:nvPr>
        </p:nvSpPr>
        <p:spPr>
          <a:xfrm>
            <a:off x="2051720" y="1882808"/>
            <a:ext cx="6912768" cy="3562416"/>
          </a:xfrm>
        </p:spPr>
        <p:txBody>
          <a:bodyPr>
            <a:normAutofit fontScale="70000" lnSpcReduction="20000"/>
          </a:bodyPr>
          <a:lstStyle/>
          <a:p>
            <a:r>
              <a:rPr lang="fr-FR" dirty="0" smtClean="0"/>
              <a:t>2012</a:t>
            </a:r>
          </a:p>
          <a:p>
            <a:r>
              <a:rPr lang="fr-FR" dirty="0" smtClean="0"/>
              <a:t>85% Merlot, 15% Cabernet Franc</a:t>
            </a:r>
          </a:p>
          <a:p>
            <a:r>
              <a:rPr lang="fr-FR" dirty="0" smtClean="0"/>
              <a:t>Robe : Rubis intense avec des reflets pourpres.</a:t>
            </a:r>
          </a:p>
          <a:p>
            <a:r>
              <a:rPr lang="fr-FR" dirty="0" smtClean="0"/>
              <a:t>Nez : Expressif sur des fruits noirs et rouges avec des notes élégantes de vanille et d’épices.</a:t>
            </a:r>
          </a:p>
          <a:p>
            <a:r>
              <a:rPr lang="fr-FR" dirty="0" smtClean="0"/>
              <a:t>Bouche : Opulente et structurée avec de notes de prune, cassis, mûre et chocolat. Finale tout en longueur sur des tanins mûrs et soyeux avec une touche épicée et des notes grillées. </a:t>
            </a:r>
            <a:r>
              <a:rPr lang="fr-FR" sz="1700" dirty="0" smtClean="0"/>
              <a:t>	</a:t>
            </a:r>
          </a:p>
          <a:p>
            <a:endParaRPr lang="fr-FR" sz="1700" dirty="0" smtClean="0"/>
          </a:p>
        </p:txBody>
      </p:sp>
      <p:sp>
        <p:nvSpPr>
          <p:cNvPr id="6" name="Explosion 1 5"/>
          <p:cNvSpPr/>
          <p:nvPr/>
        </p:nvSpPr>
        <p:spPr>
          <a:xfrm>
            <a:off x="4067944" y="5157192"/>
            <a:ext cx="2592288" cy="1368152"/>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b="1" dirty="0" smtClean="0"/>
              <a:t>32, 00€</a:t>
            </a:r>
            <a:endParaRPr lang="fr-FR" sz="2400" b="1" dirty="0"/>
          </a:p>
        </p:txBody>
      </p:sp>
      <p:pic>
        <p:nvPicPr>
          <p:cNvPr id="1028" name="Picture 4"/>
          <p:cNvPicPr>
            <a:picLocks noChangeAspect="1" noChangeArrowheads="1"/>
          </p:cNvPicPr>
          <p:nvPr/>
        </p:nvPicPr>
        <p:blipFill>
          <a:blip r:embed="rId3" cstate="print"/>
          <a:srcRect/>
          <a:stretch>
            <a:fillRect/>
          </a:stretch>
        </p:blipFill>
        <p:spPr bwMode="auto">
          <a:xfrm>
            <a:off x="467544" y="1556792"/>
            <a:ext cx="1360258" cy="5075461"/>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heckerboard(across)">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heckerboard(across)">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checkerboard(across)">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checkerboard(across)">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7" presetClass="entr" presetSubtype="4" fill="hold" grpId="0" nodeType="click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additive="base">
                                        <p:cTn id="32" dur="5000" fill="hold"/>
                                        <p:tgtEl>
                                          <p:spTgt spid="6"/>
                                        </p:tgtEl>
                                        <p:attrNameLst>
                                          <p:attrName>ppt_x</p:attrName>
                                        </p:attrNameLst>
                                      </p:cBhvr>
                                      <p:tavLst>
                                        <p:tav tm="0">
                                          <p:val>
                                            <p:strVal val="#ppt_x"/>
                                          </p:val>
                                        </p:tav>
                                        <p:tav tm="100000">
                                          <p:val>
                                            <p:strVal val="#ppt_x"/>
                                          </p:val>
                                        </p:tav>
                                      </p:tavLst>
                                    </p:anim>
                                    <p:anim calcmode="lin" valueType="num">
                                      <p:cBhvr additive="base">
                                        <p:cTn id="33" dur="50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Pessac Léognan</a:t>
            </a:r>
            <a:br>
              <a:rPr lang="fr-FR" dirty="0" smtClean="0"/>
            </a:br>
            <a:r>
              <a:rPr lang="fr-FR" sz="2800" dirty="0" err="1" smtClean="0"/>
              <a:t>Malartic</a:t>
            </a:r>
            <a:r>
              <a:rPr lang="fr-FR" sz="2800" dirty="0" smtClean="0"/>
              <a:t> </a:t>
            </a:r>
            <a:r>
              <a:rPr lang="fr-FR" sz="2800" dirty="0" err="1" smtClean="0"/>
              <a:t>Lagravière</a:t>
            </a:r>
            <a:endParaRPr lang="fr-FR" sz="2800" dirty="0"/>
          </a:p>
        </p:txBody>
      </p:sp>
      <p:sp>
        <p:nvSpPr>
          <p:cNvPr id="3" name="Espace réservé du contenu 2"/>
          <p:cNvSpPr>
            <a:spLocks noGrp="1"/>
          </p:cNvSpPr>
          <p:nvPr>
            <p:ph idx="1"/>
          </p:nvPr>
        </p:nvSpPr>
        <p:spPr>
          <a:xfrm>
            <a:off x="2051720" y="1882808"/>
            <a:ext cx="6768752" cy="3562416"/>
          </a:xfrm>
        </p:spPr>
        <p:txBody>
          <a:bodyPr>
            <a:normAutofit fontScale="77500" lnSpcReduction="20000"/>
          </a:bodyPr>
          <a:lstStyle/>
          <a:p>
            <a:r>
              <a:rPr lang="fr-FR" dirty="0" smtClean="0"/>
              <a:t>2010</a:t>
            </a:r>
          </a:p>
          <a:p>
            <a:r>
              <a:rPr lang="fr-FR" dirty="0" smtClean="0"/>
              <a:t>Cabernet Sauvignon 45 %, Merlot 45 %, Cabernet Franc 5 %, Petit </a:t>
            </a:r>
            <a:r>
              <a:rPr lang="fr-FR" dirty="0" err="1" smtClean="0"/>
              <a:t>Verdot</a:t>
            </a:r>
            <a:r>
              <a:rPr lang="fr-FR" dirty="0" smtClean="0"/>
              <a:t> 5 %</a:t>
            </a:r>
            <a:endParaRPr lang="fr-FR" sz="1700" dirty="0" smtClean="0"/>
          </a:p>
          <a:p>
            <a:r>
              <a:rPr lang="fr-FR" dirty="0" smtClean="0"/>
              <a:t>D’une belle brillance, la robe est sombre, pourpre et intense. </a:t>
            </a:r>
          </a:p>
          <a:p>
            <a:r>
              <a:rPr lang="fr-FR" dirty="0" smtClean="0"/>
              <a:t>Le nez, mûr et profond, dégage une belle fraîcheur. </a:t>
            </a:r>
          </a:p>
          <a:p>
            <a:r>
              <a:rPr lang="fr-FR" dirty="0" smtClean="0"/>
              <a:t>La bouche, très onctueuse et gourmande, développe une très belle trame, veloutée, charnue sur des arômes de fruits noirs, moka, chocolat noir, pointe mentholée.</a:t>
            </a:r>
          </a:p>
        </p:txBody>
      </p:sp>
      <p:sp>
        <p:nvSpPr>
          <p:cNvPr id="6" name="Explosion 1 5"/>
          <p:cNvSpPr/>
          <p:nvPr/>
        </p:nvSpPr>
        <p:spPr>
          <a:xfrm>
            <a:off x="3923928" y="5301208"/>
            <a:ext cx="2664296" cy="1368152"/>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b="1" dirty="0" smtClean="0"/>
              <a:t>49,00 €</a:t>
            </a:r>
            <a:endParaRPr lang="fr-FR" sz="2400" b="1" dirty="0"/>
          </a:p>
        </p:txBody>
      </p:sp>
      <p:pic>
        <p:nvPicPr>
          <p:cNvPr id="2050" name="Picture 2"/>
          <p:cNvPicPr>
            <a:picLocks noChangeAspect="1" noChangeArrowheads="1"/>
          </p:cNvPicPr>
          <p:nvPr/>
        </p:nvPicPr>
        <p:blipFill>
          <a:blip r:embed="rId2" cstate="print"/>
          <a:srcRect/>
          <a:stretch>
            <a:fillRect/>
          </a:stretch>
        </p:blipFill>
        <p:spPr bwMode="auto">
          <a:xfrm>
            <a:off x="395536" y="1700808"/>
            <a:ext cx="1368152" cy="480926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heckerboard(across)">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heckerboard(across)">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checkerboard(across)">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checkerboard(across)">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7" presetClass="entr" presetSubtype="4" fill="hold" grpId="0" nodeType="click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additive="base">
                                        <p:cTn id="32" dur="5000" fill="hold"/>
                                        <p:tgtEl>
                                          <p:spTgt spid="6"/>
                                        </p:tgtEl>
                                        <p:attrNameLst>
                                          <p:attrName>ppt_x</p:attrName>
                                        </p:attrNameLst>
                                      </p:cBhvr>
                                      <p:tavLst>
                                        <p:tav tm="0">
                                          <p:val>
                                            <p:strVal val="#ppt_x"/>
                                          </p:val>
                                        </p:tav>
                                        <p:tav tm="100000">
                                          <p:val>
                                            <p:strVal val="#ppt_x"/>
                                          </p:val>
                                        </p:tav>
                                      </p:tavLst>
                                    </p:anim>
                                    <p:anim calcmode="lin" valueType="num">
                                      <p:cBhvr additive="base">
                                        <p:cTn id="33" dur="50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Crus </a:t>
            </a:r>
            <a:r>
              <a:rPr lang="fr-FR" dirty="0" err="1" smtClean="0"/>
              <a:t>Bourgeaois</a:t>
            </a:r>
            <a:r>
              <a:rPr lang="fr-FR" dirty="0" smtClean="0"/>
              <a:t/>
            </a:r>
            <a:br>
              <a:rPr lang="fr-FR" dirty="0" smtClean="0"/>
            </a:br>
            <a:r>
              <a:rPr lang="fr-FR" sz="2800" dirty="0" smtClean="0"/>
              <a:t>Château </a:t>
            </a:r>
            <a:r>
              <a:rPr lang="fr-FR" sz="2800" dirty="0" err="1" smtClean="0"/>
              <a:t>Castera</a:t>
            </a:r>
            <a:endParaRPr lang="fr-FR" sz="2800" dirty="0"/>
          </a:p>
        </p:txBody>
      </p:sp>
      <p:sp>
        <p:nvSpPr>
          <p:cNvPr id="3" name="Espace réservé du contenu 2"/>
          <p:cNvSpPr>
            <a:spLocks noGrp="1"/>
          </p:cNvSpPr>
          <p:nvPr>
            <p:ph idx="1"/>
          </p:nvPr>
        </p:nvSpPr>
        <p:spPr>
          <a:xfrm>
            <a:off x="2051720" y="1700808"/>
            <a:ext cx="6840760" cy="3672408"/>
          </a:xfrm>
        </p:spPr>
        <p:txBody>
          <a:bodyPr>
            <a:noAutofit/>
          </a:bodyPr>
          <a:lstStyle/>
          <a:p>
            <a:r>
              <a:rPr lang="fr-FR" sz="1800" dirty="0" smtClean="0"/>
              <a:t>2009</a:t>
            </a:r>
          </a:p>
          <a:p>
            <a:r>
              <a:rPr lang="fr-FR" sz="1800" dirty="0" smtClean="0"/>
              <a:t>2 tiers de Merlot, un quart de Cabernet Sauvignon et le reste en Cabernet Franc et Petit </a:t>
            </a:r>
            <a:r>
              <a:rPr lang="fr-FR" sz="1800" dirty="0" err="1" smtClean="0"/>
              <a:t>Verdot</a:t>
            </a:r>
            <a:r>
              <a:rPr lang="fr-FR" sz="1800" dirty="0" smtClean="0"/>
              <a:t>.</a:t>
            </a:r>
          </a:p>
          <a:p>
            <a:r>
              <a:rPr lang="fr-FR" sz="1800" dirty="0" smtClean="0"/>
              <a:t>Belle teinte couleur rubis profond aux reflets brillants.</a:t>
            </a:r>
          </a:p>
          <a:p>
            <a:r>
              <a:rPr lang="fr-FR" sz="1800" dirty="0" smtClean="0"/>
              <a:t>Nez complexe de fruits noirs (cassis, mûres) et de cerises. Des odeurs de pots de confitures teintées de notes d’épices douces (cannelle, vanille) et de café.</a:t>
            </a:r>
          </a:p>
          <a:p>
            <a:r>
              <a:rPr lang="fr-FR" sz="1800" dirty="0" smtClean="0"/>
              <a:t>En bouche l’attaque est souple et chaleureuse, caractérisée par un équilibre entre puissance et fraîcheur. La cannelle et la cerise noire s’entremêlent laissant apparaître des tannins d’une grande maturité, suaves et puissants.	</a:t>
            </a:r>
            <a:endParaRPr lang="fr-FR" sz="1800" dirty="0"/>
          </a:p>
        </p:txBody>
      </p:sp>
      <p:sp>
        <p:nvSpPr>
          <p:cNvPr id="6" name="Explosion 1 5"/>
          <p:cNvSpPr/>
          <p:nvPr/>
        </p:nvSpPr>
        <p:spPr>
          <a:xfrm>
            <a:off x="4067944" y="5157192"/>
            <a:ext cx="2664296" cy="1368152"/>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b="1" dirty="0" smtClean="0"/>
              <a:t>12,95 €</a:t>
            </a:r>
            <a:endParaRPr lang="fr-FR" sz="2400" b="1" dirty="0"/>
          </a:p>
        </p:txBody>
      </p:sp>
      <p:pic>
        <p:nvPicPr>
          <p:cNvPr id="7170" name="Picture 2" descr="http://img.alloboissons.ch/main.php?g2_view=core.DownloadItem&amp;g2_itemId=58950.jpg"/>
          <p:cNvPicPr>
            <a:picLocks noChangeAspect="1" noChangeArrowheads="1"/>
          </p:cNvPicPr>
          <p:nvPr/>
        </p:nvPicPr>
        <p:blipFill>
          <a:blip r:embed="rId2" cstate="print"/>
          <a:srcRect/>
          <a:stretch>
            <a:fillRect/>
          </a:stretch>
        </p:blipFill>
        <p:spPr bwMode="auto">
          <a:xfrm>
            <a:off x="323528" y="1772816"/>
            <a:ext cx="1512210" cy="4839072"/>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heckerboard(across)">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heckerboard(across)">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checkerboard(across)">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checkerboard(across)">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7" presetClass="entr" presetSubtype="4" fill="hold" grpId="0" nodeType="click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additive="base">
                                        <p:cTn id="32" dur="5000" fill="hold"/>
                                        <p:tgtEl>
                                          <p:spTgt spid="6"/>
                                        </p:tgtEl>
                                        <p:attrNameLst>
                                          <p:attrName>ppt_x</p:attrName>
                                        </p:attrNameLst>
                                      </p:cBhvr>
                                      <p:tavLst>
                                        <p:tav tm="0">
                                          <p:val>
                                            <p:strVal val="#ppt_x"/>
                                          </p:val>
                                        </p:tav>
                                        <p:tav tm="100000">
                                          <p:val>
                                            <p:strVal val="#ppt_x"/>
                                          </p:val>
                                        </p:tav>
                                      </p:tavLst>
                                    </p:anim>
                                    <p:anim calcmode="lin" valueType="num">
                                      <p:cBhvr additive="base">
                                        <p:cTn id="33" dur="50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Premières Côtes de Blaye</a:t>
            </a:r>
            <a:br>
              <a:rPr lang="fr-FR" dirty="0" smtClean="0"/>
            </a:br>
            <a:r>
              <a:rPr lang="fr-FR" sz="2800" dirty="0" smtClean="0"/>
              <a:t>Château L’Escadre – Cuvée Major</a:t>
            </a:r>
            <a:endParaRPr lang="fr-FR" sz="2800" dirty="0"/>
          </a:p>
        </p:txBody>
      </p:sp>
      <p:sp>
        <p:nvSpPr>
          <p:cNvPr id="3" name="Espace réservé du contenu 2"/>
          <p:cNvSpPr>
            <a:spLocks noGrp="1"/>
          </p:cNvSpPr>
          <p:nvPr>
            <p:ph idx="1"/>
          </p:nvPr>
        </p:nvSpPr>
        <p:spPr>
          <a:xfrm>
            <a:off x="2051720" y="1882808"/>
            <a:ext cx="6635080" cy="3562416"/>
          </a:xfrm>
        </p:spPr>
        <p:txBody>
          <a:bodyPr>
            <a:normAutofit fontScale="92500" lnSpcReduction="20000"/>
          </a:bodyPr>
          <a:lstStyle/>
          <a:p>
            <a:r>
              <a:rPr lang="fr-FR" dirty="0" smtClean="0"/>
              <a:t>2008</a:t>
            </a:r>
          </a:p>
          <a:p>
            <a:r>
              <a:rPr lang="fr-FR" dirty="0" smtClean="0"/>
              <a:t>70 % Merlot, 20 % Cabernet Sauvignon, 10 % Malbec</a:t>
            </a:r>
          </a:p>
          <a:p>
            <a:r>
              <a:rPr lang="fr-FR" dirty="0" smtClean="0"/>
              <a:t>Couleur rubis intense. Nez de fruits mûrs et légèrement toasté. A la fois puissant et élégant en bouche, avec des arômes de fruits rouges vanillés.</a:t>
            </a:r>
          </a:p>
          <a:p>
            <a:pPr>
              <a:buNone/>
            </a:pPr>
            <a:r>
              <a:rPr lang="fr-FR" sz="1700" dirty="0" smtClean="0"/>
              <a:t>	http://www.vignobles-carreau.com</a:t>
            </a:r>
            <a:endParaRPr lang="fr-FR" sz="1700" dirty="0"/>
          </a:p>
        </p:txBody>
      </p:sp>
      <p:pic>
        <p:nvPicPr>
          <p:cNvPr id="1027" name="Picture 3"/>
          <p:cNvPicPr>
            <a:picLocks noChangeAspect="1" noChangeArrowheads="1"/>
          </p:cNvPicPr>
          <p:nvPr/>
        </p:nvPicPr>
        <p:blipFill>
          <a:blip r:embed="rId2" cstate="print"/>
          <a:srcRect/>
          <a:stretch>
            <a:fillRect/>
          </a:stretch>
        </p:blipFill>
        <p:spPr bwMode="auto">
          <a:xfrm>
            <a:off x="467545" y="1844824"/>
            <a:ext cx="1060178" cy="4735463"/>
          </a:xfrm>
          <a:prstGeom prst="rect">
            <a:avLst/>
          </a:prstGeom>
          <a:noFill/>
          <a:ln w="9525">
            <a:noFill/>
            <a:miter lim="800000"/>
            <a:headEnd/>
            <a:tailEnd/>
          </a:ln>
        </p:spPr>
      </p:pic>
      <p:sp>
        <p:nvSpPr>
          <p:cNvPr id="6" name="Explosion 1 5"/>
          <p:cNvSpPr/>
          <p:nvPr/>
        </p:nvSpPr>
        <p:spPr>
          <a:xfrm>
            <a:off x="4067944" y="5157192"/>
            <a:ext cx="2664296" cy="1368152"/>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b="1" dirty="0" smtClean="0"/>
              <a:t>15,85 €</a:t>
            </a:r>
            <a:endParaRPr lang="fr-FR" sz="24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heckerboard(across)">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heckerboard(across)">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checkerboard(across)">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7" presetClass="entr" presetSubtype="4"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additive="base">
                                        <p:cTn id="27" dur="5000" fill="hold"/>
                                        <p:tgtEl>
                                          <p:spTgt spid="6"/>
                                        </p:tgtEl>
                                        <p:attrNameLst>
                                          <p:attrName>ppt_x</p:attrName>
                                        </p:attrNameLst>
                                      </p:cBhvr>
                                      <p:tavLst>
                                        <p:tav tm="0">
                                          <p:val>
                                            <p:strVal val="#ppt_x"/>
                                          </p:val>
                                        </p:tav>
                                        <p:tav tm="100000">
                                          <p:val>
                                            <p:strVal val="#ppt_x"/>
                                          </p:val>
                                        </p:tav>
                                      </p:tavLst>
                                    </p:anim>
                                    <p:anim calcmode="lin" valueType="num">
                                      <p:cBhvr additive="base">
                                        <p:cTn id="28" dur="50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Saint </a:t>
            </a:r>
            <a:r>
              <a:rPr lang="fr-FR" dirty="0" err="1" smtClean="0"/>
              <a:t>Emilion</a:t>
            </a:r>
            <a:r>
              <a:rPr lang="fr-FR" dirty="0" smtClean="0"/>
              <a:t/>
            </a:r>
            <a:br>
              <a:rPr lang="fr-FR" dirty="0" smtClean="0"/>
            </a:br>
            <a:r>
              <a:rPr lang="fr-FR" sz="2800" dirty="0" smtClean="0"/>
              <a:t>Château </a:t>
            </a:r>
            <a:r>
              <a:rPr lang="fr-FR" sz="2800" dirty="0" err="1" smtClean="0"/>
              <a:t>Fombrauge</a:t>
            </a:r>
            <a:endParaRPr lang="fr-FR" sz="2800" dirty="0"/>
          </a:p>
        </p:txBody>
      </p:sp>
      <p:sp>
        <p:nvSpPr>
          <p:cNvPr id="3" name="Espace réservé du contenu 2"/>
          <p:cNvSpPr>
            <a:spLocks noGrp="1"/>
          </p:cNvSpPr>
          <p:nvPr>
            <p:ph idx="1"/>
          </p:nvPr>
        </p:nvSpPr>
        <p:spPr>
          <a:xfrm>
            <a:off x="2051720" y="1882808"/>
            <a:ext cx="6635080" cy="3562416"/>
          </a:xfrm>
        </p:spPr>
        <p:txBody>
          <a:bodyPr>
            <a:normAutofit fontScale="92500" lnSpcReduction="10000"/>
          </a:bodyPr>
          <a:lstStyle/>
          <a:p>
            <a:r>
              <a:rPr lang="fr-FR" dirty="0" smtClean="0"/>
              <a:t>2008</a:t>
            </a:r>
          </a:p>
          <a:p>
            <a:r>
              <a:rPr lang="fr-FR" dirty="0" smtClean="0"/>
              <a:t>90% Merlot, 9% Cabernet Franc, 1% Cabernet Sauvignon</a:t>
            </a:r>
          </a:p>
          <a:p>
            <a:r>
              <a:rPr lang="fr-FR" dirty="0" smtClean="0"/>
              <a:t>Une robe prune foncé avec des teintes grenat, sur des arômes séduisants de fruits rouges et noirs, de terre humide, de charbon et d'herbes rôties.</a:t>
            </a:r>
          </a:p>
          <a:p>
            <a:pPr>
              <a:buNone/>
            </a:pPr>
            <a:endParaRPr lang="fr-FR" dirty="0" smtClean="0"/>
          </a:p>
        </p:txBody>
      </p:sp>
      <p:sp>
        <p:nvSpPr>
          <p:cNvPr id="6" name="Explosion 1 5"/>
          <p:cNvSpPr/>
          <p:nvPr/>
        </p:nvSpPr>
        <p:spPr>
          <a:xfrm>
            <a:off x="4067944" y="5157192"/>
            <a:ext cx="2664296" cy="1368152"/>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b="1" dirty="0" smtClean="0"/>
              <a:t>18,50 €</a:t>
            </a:r>
            <a:endParaRPr lang="fr-FR" sz="2400" b="1" dirty="0"/>
          </a:p>
        </p:txBody>
      </p:sp>
      <p:pic>
        <p:nvPicPr>
          <p:cNvPr id="5122" name="Picture 2" descr="http://avis-vin.lefigaro.fr/var/img/53/13070-250x600-bouteille-chateau-fombrauge-rouge--saint-emilion-grand-cru.png"/>
          <p:cNvPicPr>
            <a:picLocks noChangeAspect="1" noChangeArrowheads="1"/>
          </p:cNvPicPr>
          <p:nvPr/>
        </p:nvPicPr>
        <p:blipFill>
          <a:blip r:embed="rId2" cstate="print"/>
          <a:srcRect/>
          <a:stretch>
            <a:fillRect/>
          </a:stretch>
        </p:blipFill>
        <p:spPr bwMode="auto">
          <a:xfrm>
            <a:off x="179512" y="1772816"/>
            <a:ext cx="1991207" cy="4778896"/>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heckerboard(across)">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heckerboard(across)">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7" presetClass="entr" presetSubtype="4"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additive="base">
                                        <p:cTn id="22" dur="5000" fill="hold"/>
                                        <p:tgtEl>
                                          <p:spTgt spid="6"/>
                                        </p:tgtEl>
                                        <p:attrNameLst>
                                          <p:attrName>ppt_x</p:attrName>
                                        </p:attrNameLst>
                                      </p:cBhvr>
                                      <p:tavLst>
                                        <p:tav tm="0">
                                          <p:val>
                                            <p:strVal val="#ppt_x"/>
                                          </p:val>
                                        </p:tav>
                                        <p:tav tm="100000">
                                          <p:val>
                                            <p:strVal val="#ppt_x"/>
                                          </p:val>
                                        </p:tav>
                                      </p:tavLst>
                                    </p:anim>
                                    <p:anim calcmode="lin" valueType="num">
                                      <p:cBhvr additive="base">
                                        <p:cTn id="23" dur="50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err="1" smtClean="0"/>
              <a:t>Listrac</a:t>
            </a:r>
            <a:r>
              <a:rPr lang="fr-FR" dirty="0" smtClean="0"/>
              <a:t> Médoc</a:t>
            </a:r>
            <a:br>
              <a:rPr lang="fr-FR" dirty="0" smtClean="0"/>
            </a:br>
            <a:r>
              <a:rPr lang="fr-FR" sz="2800" dirty="0" smtClean="0"/>
              <a:t>Château </a:t>
            </a:r>
            <a:r>
              <a:rPr lang="fr-FR" sz="2800" dirty="0" err="1" smtClean="0"/>
              <a:t>Fourcas</a:t>
            </a:r>
            <a:r>
              <a:rPr lang="fr-FR" sz="2800" dirty="0" smtClean="0"/>
              <a:t> </a:t>
            </a:r>
            <a:r>
              <a:rPr lang="fr-FR" sz="2800" dirty="0" err="1" smtClean="0"/>
              <a:t>Hosten</a:t>
            </a:r>
            <a:endParaRPr lang="fr-FR" sz="2800" dirty="0"/>
          </a:p>
        </p:txBody>
      </p:sp>
      <p:sp>
        <p:nvSpPr>
          <p:cNvPr id="3" name="Espace réservé du contenu 2"/>
          <p:cNvSpPr>
            <a:spLocks noGrp="1"/>
          </p:cNvSpPr>
          <p:nvPr>
            <p:ph idx="1"/>
          </p:nvPr>
        </p:nvSpPr>
        <p:spPr>
          <a:xfrm>
            <a:off x="1907704" y="1882808"/>
            <a:ext cx="6984776" cy="3562416"/>
          </a:xfrm>
        </p:spPr>
        <p:txBody>
          <a:bodyPr>
            <a:normAutofit fontScale="92500" lnSpcReduction="20000"/>
          </a:bodyPr>
          <a:lstStyle/>
          <a:p>
            <a:r>
              <a:rPr lang="fr-FR" dirty="0" smtClean="0"/>
              <a:t>2005</a:t>
            </a:r>
          </a:p>
          <a:p>
            <a:r>
              <a:rPr lang="fr-FR" dirty="0" smtClean="0"/>
              <a:t>45% Merlot, 45% Cabernet Sauvignon et 10% de Cabernet Franc.</a:t>
            </a:r>
          </a:p>
          <a:p>
            <a:r>
              <a:rPr lang="fr-FR" dirty="0" smtClean="0"/>
              <a:t>Arômes de confiture de griotte et des notes délicates de rose et de pivoine.</a:t>
            </a:r>
          </a:p>
          <a:p>
            <a:r>
              <a:rPr lang="fr-FR" dirty="0" smtClean="0"/>
              <a:t>Même impression charmeuse en bouche, tendre et bien fruitée</a:t>
            </a:r>
          </a:p>
          <a:p>
            <a:endParaRPr lang="fr-FR" sz="1700" dirty="0"/>
          </a:p>
        </p:txBody>
      </p:sp>
      <p:sp>
        <p:nvSpPr>
          <p:cNvPr id="6" name="Explosion 1 5"/>
          <p:cNvSpPr/>
          <p:nvPr/>
        </p:nvSpPr>
        <p:spPr>
          <a:xfrm>
            <a:off x="4067944" y="5157192"/>
            <a:ext cx="2592288" cy="1368152"/>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b="1" dirty="0" smtClean="0"/>
              <a:t>16,90 €</a:t>
            </a:r>
            <a:endParaRPr lang="fr-FR" sz="2400" b="1" dirty="0"/>
          </a:p>
        </p:txBody>
      </p:sp>
      <p:pic>
        <p:nvPicPr>
          <p:cNvPr id="4098" name="Picture 2" descr="http://avis-vin.lefigaro.fr/var/img/18/4414-250x600-bouteille-chateau-fourcas-hosten-rouge-2005--listrac-medoc.png"/>
          <p:cNvPicPr>
            <a:picLocks noChangeAspect="1" noChangeArrowheads="1"/>
          </p:cNvPicPr>
          <p:nvPr/>
        </p:nvPicPr>
        <p:blipFill>
          <a:blip r:embed="rId3" cstate="print"/>
          <a:srcRect/>
          <a:stretch>
            <a:fillRect/>
          </a:stretch>
        </p:blipFill>
        <p:spPr bwMode="auto">
          <a:xfrm>
            <a:off x="0" y="1700808"/>
            <a:ext cx="1979712" cy="4751308"/>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7" presetClass="entr" presetSubtype="4"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additive="base">
                                        <p:cTn id="27" dur="5000" fill="hold"/>
                                        <p:tgtEl>
                                          <p:spTgt spid="6"/>
                                        </p:tgtEl>
                                        <p:attrNameLst>
                                          <p:attrName>ppt_x</p:attrName>
                                        </p:attrNameLst>
                                      </p:cBhvr>
                                      <p:tavLst>
                                        <p:tav tm="0">
                                          <p:val>
                                            <p:strVal val="#ppt_x"/>
                                          </p:val>
                                        </p:tav>
                                        <p:tav tm="100000">
                                          <p:val>
                                            <p:strVal val="#ppt_x"/>
                                          </p:val>
                                        </p:tav>
                                      </p:tavLst>
                                    </p:anim>
                                    <p:anim calcmode="lin" valueType="num">
                                      <p:cBhvr additive="base">
                                        <p:cTn id="28" dur="50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7544" y="2636912"/>
            <a:ext cx="8229600" cy="1399032"/>
          </a:xfrm>
        </p:spPr>
        <p:txBody>
          <a:bodyPr/>
          <a:lstStyle/>
          <a:p>
            <a:pPr algn="ctr"/>
            <a:r>
              <a:rPr lang="fr-FR" dirty="0" smtClean="0"/>
              <a:t>MERCI !!!</a:t>
            </a:r>
            <a:endParaRPr lang="fr-FR"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Régions et appellations</a:t>
            </a:r>
            <a:endParaRPr lang="fr-FR" dirty="0"/>
          </a:p>
        </p:txBody>
      </p:sp>
      <p:pic>
        <p:nvPicPr>
          <p:cNvPr id="2051" name="Picture 3"/>
          <p:cNvPicPr>
            <a:picLocks noChangeAspect="1" noChangeArrowheads="1"/>
          </p:cNvPicPr>
          <p:nvPr/>
        </p:nvPicPr>
        <p:blipFill>
          <a:blip r:embed="rId3" cstate="print"/>
          <a:srcRect/>
          <a:stretch>
            <a:fillRect/>
          </a:stretch>
        </p:blipFill>
        <p:spPr bwMode="auto">
          <a:xfrm>
            <a:off x="1475656" y="1556792"/>
            <a:ext cx="6438220" cy="48514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Les Appellations</a:t>
            </a:r>
            <a:endParaRPr lang="fr-FR" dirty="0"/>
          </a:p>
        </p:txBody>
      </p:sp>
      <p:sp>
        <p:nvSpPr>
          <p:cNvPr id="3" name="Espace réservé du contenu 2"/>
          <p:cNvSpPr>
            <a:spLocks noGrp="1"/>
          </p:cNvSpPr>
          <p:nvPr>
            <p:ph idx="1"/>
          </p:nvPr>
        </p:nvSpPr>
        <p:spPr>
          <a:xfrm>
            <a:off x="467544" y="1268760"/>
            <a:ext cx="8229600" cy="792088"/>
          </a:xfrm>
        </p:spPr>
        <p:txBody>
          <a:bodyPr>
            <a:normAutofit/>
          </a:bodyPr>
          <a:lstStyle/>
          <a:p>
            <a:r>
              <a:rPr lang="fr-FR" dirty="0" smtClean="0"/>
              <a:t>57 appellations d’Origine Contrôlée</a:t>
            </a:r>
          </a:p>
          <a:p>
            <a:endParaRPr lang="fr-FR" sz="1000" dirty="0" smtClean="0"/>
          </a:p>
        </p:txBody>
      </p:sp>
      <p:graphicFrame>
        <p:nvGraphicFramePr>
          <p:cNvPr id="4" name="Tableau 3"/>
          <p:cNvGraphicFramePr>
            <a:graphicFrameLocks noGrp="1"/>
          </p:cNvGraphicFramePr>
          <p:nvPr/>
        </p:nvGraphicFramePr>
        <p:xfrm>
          <a:off x="179512" y="1916832"/>
          <a:ext cx="8784976" cy="4680520"/>
        </p:xfrm>
        <a:graphic>
          <a:graphicData uri="http://schemas.openxmlformats.org/drawingml/2006/table">
            <a:tbl>
              <a:tblPr firstRow="1" bandRow="1">
                <a:tableStyleId>{5C22544A-7EE6-4342-B048-85BDC9FD1C3A}</a:tableStyleId>
              </a:tblPr>
              <a:tblGrid>
                <a:gridCol w="3201306"/>
                <a:gridCol w="5583670"/>
              </a:tblGrid>
              <a:tr h="4680520">
                <a:tc>
                  <a:txBody>
                    <a:bodyPr/>
                    <a:lstStyle/>
                    <a:p>
                      <a:r>
                        <a:rPr lang="fr-FR" sz="1800" u="sng" dirty="0" smtClean="0"/>
                        <a:t>Les Grandes appellations</a:t>
                      </a:r>
                    </a:p>
                    <a:p>
                      <a:pPr>
                        <a:buFontTx/>
                        <a:buChar char="-"/>
                      </a:pPr>
                      <a:r>
                        <a:rPr lang="fr-FR" dirty="0" smtClean="0"/>
                        <a:t>Barsac</a:t>
                      </a:r>
                    </a:p>
                    <a:p>
                      <a:pPr>
                        <a:buFontTx/>
                        <a:buChar char="-"/>
                      </a:pPr>
                      <a:r>
                        <a:rPr lang="fr-FR" dirty="0" smtClean="0"/>
                        <a:t>Graves</a:t>
                      </a:r>
                    </a:p>
                    <a:p>
                      <a:pPr>
                        <a:buFontTx/>
                        <a:buChar char="-"/>
                      </a:pPr>
                      <a:r>
                        <a:rPr lang="fr-FR" dirty="0" smtClean="0"/>
                        <a:t>Haut Médoc</a:t>
                      </a:r>
                    </a:p>
                    <a:p>
                      <a:pPr>
                        <a:buFontTx/>
                        <a:buChar char="-"/>
                      </a:pPr>
                      <a:r>
                        <a:rPr lang="fr-FR" dirty="0" smtClean="0"/>
                        <a:t>Margaux</a:t>
                      </a:r>
                    </a:p>
                    <a:p>
                      <a:pPr>
                        <a:buFontTx/>
                        <a:buChar char="-"/>
                      </a:pPr>
                      <a:r>
                        <a:rPr lang="fr-FR" dirty="0" smtClean="0"/>
                        <a:t>Médoc</a:t>
                      </a:r>
                    </a:p>
                    <a:p>
                      <a:pPr>
                        <a:buFontTx/>
                        <a:buChar char="-"/>
                      </a:pPr>
                      <a:r>
                        <a:rPr lang="fr-FR" dirty="0" smtClean="0"/>
                        <a:t>Pauillac</a:t>
                      </a:r>
                    </a:p>
                    <a:p>
                      <a:pPr>
                        <a:buFontTx/>
                        <a:buChar char="-"/>
                      </a:pPr>
                      <a:r>
                        <a:rPr lang="fr-FR" dirty="0" smtClean="0"/>
                        <a:t>Pessac-Léognan</a:t>
                      </a:r>
                    </a:p>
                    <a:p>
                      <a:pPr>
                        <a:buFontTx/>
                        <a:buChar char="-"/>
                      </a:pPr>
                      <a:r>
                        <a:rPr lang="fr-FR" dirty="0" smtClean="0"/>
                        <a:t>Pomerol</a:t>
                      </a:r>
                    </a:p>
                    <a:p>
                      <a:pPr>
                        <a:buFontTx/>
                        <a:buChar char="-"/>
                      </a:pPr>
                      <a:r>
                        <a:rPr lang="fr-FR" dirty="0" smtClean="0"/>
                        <a:t>Saint</a:t>
                      </a:r>
                      <a:r>
                        <a:rPr lang="fr-FR" baseline="0" dirty="0" smtClean="0"/>
                        <a:t> </a:t>
                      </a:r>
                      <a:r>
                        <a:rPr lang="fr-FR" baseline="0" dirty="0" err="1" smtClean="0"/>
                        <a:t>Emilion</a:t>
                      </a:r>
                      <a:endParaRPr lang="fr-FR" baseline="0" dirty="0" smtClean="0"/>
                    </a:p>
                    <a:p>
                      <a:pPr>
                        <a:buFontTx/>
                        <a:buChar char="-"/>
                      </a:pPr>
                      <a:r>
                        <a:rPr lang="fr-FR" baseline="0" dirty="0" smtClean="0"/>
                        <a:t>Saint </a:t>
                      </a:r>
                      <a:r>
                        <a:rPr lang="fr-FR" baseline="0" dirty="0" err="1" smtClean="0"/>
                        <a:t>Estèphe</a:t>
                      </a:r>
                      <a:endParaRPr lang="fr-FR" baseline="0" dirty="0" smtClean="0"/>
                    </a:p>
                    <a:p>
                      <a:pPr>
                        <a:buFontTx/>
                        <a:buChar char="-"/>
                      </a:pPr>
                      <a:r>
                        <a:rPr lang="fr-FR" baseline="0" dirty="0" smtClean="0"/>
                        <a:t>Saint-Julien</a:t>
                      </a:r>
                    </a:p>
                    <a:p>
                      <a:pPr>
                        <a:buFontTx/>
                        <a:buChar char="-"/>
                      </a:pPr>
                      <a:r>
                        <a:rPr lang="fr-FR" baseline="0" dirty="0" smtClean="0"/>
                        <a:t>Sauternes</a:t>
                      </a:r>
                      <a:endParaRPr lang="fr-FR" dirty="0"/>
                    </a:p>
                  </a:txBody>
                  <a:tcPr/>
                </a:tc>
                <a:tc>
                  <a:txBody>
                    <a:bodyPr/>
                    <a:lstStyle/>
                    <a:p>
                      <a:r>
                        <a:rPr lang="fr-FR" u="sng" dirty="0" smtClean="0"/>
                        <a:t>Les appellations moins prestigieuses</a:t>
                      </a:r>
                    </a:p>
                    <a:p>
                      <a:pPr>
                        <a:buFontTx/>
                        <a:buChar char="-"/>
                      </a:pPr>
                      <a:r>
                        <a:rPr lang="fr-FR" u="none" dirty="0" smtClean="0"/>
                        <a:t>Bordeaux                              - Bordeaux</a:t>
                      </a:r>
                      <a:r>
                        <a:rPr lang="fr-FR" u="none" baseline="0" dirty="0" smtClean="0"/>
                        <a:t> supérieur</a:t>
                      </a:r>
                    </a:p>
                    <a:p>
                      <a:pPr>
                        <a:buFontTx/>
                        <a:buChar char="-"/>
                      </a:pPr>
                      <a:r>
                        <a:rPr lang="fr-FR" u="none" baseline="0" dirty="0" smtClean="0"/>
                        <a:t>Bordeaux Clairet                 - Bordeaux rosé</a:t>
                      </a:r>
                    </a:p>
                    <a:p>
                      <a:pPr>
                        <a:buFontTx/>
                        <a:buChar char="-"/>
                      </a:pPr>
                      <a:r>
                        <a:rPr lang="fr-FR" u="none" baseline="0" dirty="0" err="1" smtClean="0"/>
                        <a:t>Listrac</a:t>
                      </a:r>
                      <a:r>
                        <a:rPr lang="fr-FR" u="none" baseline="0" dirty="0" smtClean="0"/>
                        <a:t> Médoc                      - </a:t>
                      </a:r>
                      <a:r>
                        <a:rPr lang="fr-FR" u="none" baseline="0" dirty="0" err="1" smtClean="0"/>
                        <a:t>Moulis</a:t>
                      </a:r>
                      <a:r>
                        <a:rPr lang="fr-FR" u="none" baseline="0" dirty="0" smtClean="0"/>
                        <a:t> en Médoc</a:t>
                      </a:r>
                    </a:p>
                    <a:p>
                      <a:pPr>
                        <a:buFontTx/>
                        <a:buChar char="-"/>
                      </a:pPr>
                      <a:r>
                        <a:rPr lang="fr-FR" u="none" baseline="0" dirty="0" smtClean="0"/>
                        <a:t>1</a:t>
                      </a:r>
                      <a:r>
                        <a:rPr lang="fr-FR" u="none" baseline="30000" dirty="0" smtClean="0"/>
                        <a:t>ères</a:t>
                      </a:r>
                      <a:r>
                        <a:rPr lang="fr-FR" u="none" baseline="0" dirty="0" smtClean="0"/>
                        <a:t> Côte de Bordeaux       - Blaye</a:t>
                      </a:r>
                    </a:p>
                    <a:p>
                      <a:pPr>
                        <a:buFontTx/>
                        <a:buChar char="-"/>
                      </a:pPr>
                      <a:r>
                        <a:rPr lang="fr-FR" u="none" baseline="0" dirty="0" smtClean="0"/>
                        <a:t>1</a:t>
                      </a:r>
                      <a:r>
                        <a:rPr lang="fr-FR" u="none" baseline="30000" dirty="0" smtClean="0"/>
                        <a:t>ères</a:t>
                      </a:r>
                      <a:r>
                        <a:rPr lang="fr-FR" u="none" baseline="0" dirty="0" smtClean="0"/>
                        <a:t> Côtes de Blaye             - Côtes de Bourg</a:t>
                      </a:r>
                    </a:p>
                    <a:p>
                      <a:pPr>
                        <a:buFontTx/>
                        <a:buChar char="-"/>
                      </a:pPr>
                      <a:r>
                        <a:rPr lang="fr-FR" u="none" baseline="0" dirty="0" smtClean="0"/>
                        <a:t>Ste Foy Bordeaux                 - Côtes de </a:t>
                      </a:r>
                      <a:r>
                        <a:rPr lang="fr-FR" u="none" baseline="0" dirty="0" err="1" smtClean="0"/>
                        <a:t>Castillon</a:t>
                      </a:r>
                      <a:endParaRPr lang="fr-FR" u="none" baseline="0" dirty="0" smtClean="0"/>
                    </a:p>
                    <a:p>
                      <a:pPr>
                        <a:buFontTx/>
                        <a:buChar char="-"/>
                      </a:pPr>
                      <a:r>
                        <a:rPr lang="fr-FR" u="none" baseline="0" dirty="0" smtClean="0"/>
                        <a:t>Bordeaux côtes                    - Graves de </a:t>
                      </a:r>
                      <a:r>
                        <a:rPr lang="fr-FR" u="none" baseline="0" dirty="0" err="1" smtClean="0"/>
                        <a:t>Vayres</a:t>
                      </a:r>
                      <a:endParaRPr lang="fr-FR" u="none" baseline="0" dirty="0" smtClean="0"/>
                    </a:p>
                    <a:p>
                      <a:pPr>
                        <a:buFontTx/>
                        <a:buNone/>
                      </a:pPr>
                      <a:r>
                        <a:rPr lang="fr-FR" u="none" baseline="0" dirty="0" smtClean="0"/>
                        <a:t>  de Francs                              - </a:t>
                      </a:r>
                      <a:r>
                        <a:rPr lang="fr-FR" u="none" baseline="0" dirty="0" err="1" smtClean="0"/>
                        <a:t>Cérons</a:t>
                      </a:r>
                      <a:endParaRPr lang="fr-FR" u="none" baseline="0" dirty="0" smtClean="0"/>
                    </a:p>
                    <a:p>
                      <a:pPr>
                        <a:buFontTx/>
                        <a:buChar char="-"/>
                      </a:pPr>
                      <a:r>
                        <a:rPr lang="fr-FR" u="none" baseline="0" dirty="0" smtClean="0"/>
                        <a:t>Fronsac                                 - Canon Fronsac</a:t>
                      </a:r>
                    </a:p>
                    <a:p>
                      <a:pPr>
                        <a:buFontTx/>
                        <a:buChar char="-"/>
                      </a:pPr>
                      <a:r>
                        <a:rPr lang="fr-FR" u="none" baseline="0" dirty="0" smtClean="0"/>
                        <a:t>Entre Deux Mers                   - Cadillac</a:t>
                      </a:r>
                    </a:p>
                    <a:p>
                      <a:pPr>
                        <a:buFontTx/>
                        <a:buChar char="-"/>
                      </a:pPr>
                      <a:r>
                        <a:rPr lang="fr-FR" u="none" baseline="0" dirty="0" smtClean="0"/>
                        <a:t>Crémant de Bordeaux        - </a:t>
                      </a:r>
                      <a:r>
                        <a:rPr lang="fr-FR" u="none" baseline="0" dirty="0" err="1" smtClean="0"/>
                        <a:t>Loupiac</a:t>
                      </a:r>
                      <a:endParaRPr lang="fr-FR" u="none" baseline="0" dirty="0" smtClean="0"/>
                    </a:p>
                    <a:p>
                      <a:pPr>
                        <a:buFontTx/>
                        <a:buChar char="-"/>
                      </a:pPr>
                      <a:r>
                        <a:rPr lang="fr-FR" u="none" baseline="0" dirty="0" smtClean="0"/>
                        <a:t>Entre Deux Mers                   - Graves supérieures</a:t>
                      </a:r>
                    </a:p>
                    <a:p>
                      <a:pPr>
                        <a:buFontTx/>
                        <a:buNone/>
                      </a:pPr>
                      <a:r>
                        <a:rPr lang="fr-FR" u="none" baseline="0" dirty="0" smtClean="0"/>
                        <a:t>  Haut </a:t>
                      </a:r>
                      <a:r>
                        <a:rPr lang="fr-FR" u="none" baseline="0" dirty="0" err="1" smtClean="0"/>
                        <a:t>Benauge</a:t>
                      </a:r>
                      <a:r>
                        <a:rPr lang="fr-FR" u="none" baseline="0" dirty="0" smtClean="0"/>
                        <a:t>                     - Bordeaux Moelleux</a:t>
                      </a:r>
                    </a:p>
                    <a:p>
                      <a:pPr>
                        <a:buFontTx/>
                        <a:buChar char="-"/>
                      </a:pPr>
                      <a:r>
                        <a:rPr lang="fr-FR" u="none" baseline="0" dirty="0" smtClean="0"/>
                        <a:t>Bordeaux Haut </a:t>
                      </a:r>
                      <a:r>
                        <a:rPr lang="fr-FR" u="none" baseline="0" dirty="0" err="1" smtClean="0"/>
                        <a:t>Benauge</a:t>
                      </a:r>
                      <a:r>
                        <a:rPr lang="fr-FR" u="none" baseline="0" dirty="0" smtClean="0"/>
                        <a:t>   - Ste Croix du Mont</a:t>
                      </a:r>
                    </a:p>
                    <a:p>
                      <a:pPr>
                        <a:buFontTx/>
                        <a:buChar char="-"/>
                      </a:pPr>
                      <a:r>
                        <a:rPr lang="fr-FR" u="none" baseline="0" dirty="0" smtClean="0"/>
                        <a:t>Côtes de Bordeaux St Macaire</a:t>
                      </a:r>
                      <a:endParaRPr lang="fr-FR" u="none" dirty="0"/>
                    </a:p>
                  </a:txBody>
                  <a:tcPr/>
                </a:tc>
              </a:tr>
            </a:tbl>
          </a:graphicData>
        </a:graphic>
      </p:graphicFrame>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87624" y="0"/>
            <a:ext cx="6696744" cy="829814"/>
          </a:xfrm>
        </p:spPr>
        <p:txBody>
          <a:bodyPr/>
          <a:lstStyle/>
          <a:p>
            <a:r>
              <a:rPr lang="fr-FR" dirty="0" smtClean="0"/>
              <a:t>La carte du Vignoble</a:t>
            </a:r>
            <a:endParaRPr lang="fr-FR" dirty="0"/>
          </a:p>
        </p:txBody>
      </p:sp>
      <p:pic>
        <p:nvPicPr>
          <p:cNvPr id="1026" name="Picture 2"/>
          <p:cNvPicPr>
            <a:picLocks noGrp="1" noChangeAspect="1" noChangeArrowheads="1"/>
          </p:cNvPicPr>
          <p:nvPr>
            <p:ph idx="1"/>
          </p:nvPr>
        </p:nvPicPr>
        <p:blipFill>
          <a:blip r:embed="rId3" cstate="print"/>
          <a:srcRect/>
          <a:stretch>
            <a:fillRect/>
          </a:stretch>
        </p:blipFill>
        <p:spPr bwMode="auto">
          <a:xfrm>
            <a:off x="1403648" y="774646"/>
            <a:ext cx="6264696" cy="5976409"/>
          </a:xfrm>
          <a:prstGeom prst="rect">
            <a:avLst/>
          </a:prstGeom>
          <a:noFill/>
          <a:ln w="9525">
            <a:noFill/>
            <a:miter lim="800000"/>
            <a:headEnd/>
            <a:tailEnd/>
          </a:ln>
        </p:spPr>
      </p:pic>
      <p:sp>
        <p:nvSpPr>
          <p:cNvPr id="5" name="Ellipse 4"/>
          <p:cNvSpPr/>
          <p:nvPr/>
        </p:nvSpPr>
        <p:spPr>
          <a:xfrm>
            <a:off x="6372200" y="2708920"/>
            <a:ext cx="576064" cy="216024"/>
          </a:xfrm>
          <a:prstGeom prst="ellipse">
            <a:avLst/>
          </a:prstGeom>
          <a:no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Ellipse 5"/>
          <p:cNvSpPr/>
          <p:nvPr/>
        </p:nvSpPr>
        <p:spPr>
          <a:xfrm>
            <a:off x="4932040" y="3789040"/>
            <a:ext cx="207640" cy="216024"/>
          </a:xfrm>
          <a:prstGeom prst="ellipse">
            <a:avLst/>
          </a:prstGeom>
          <a:no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Ellipse 6"/>
          <p:cNvSpPr/>
          <p:nvPr/>
        </p:nvSpPr>
        <p:spPr>
          <a:xfrm>
            <a:off x="2627784" y="4581128"/>
            <a:ext cx="648072" cy="216024"/>
          </a:xfrm>
          <a:prstGeom prst="ellipse">
            <a:avLst/>
          </a:prstGeom>
          <a:no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Ellipse 7"/>
          <p:cNvSpPr/>
          <p:nvPr/>
        </p:nvSpPr>
        <p:spPr>
          <a:xfrm>
            <a:off x="3491880" y="4509120"/>
            <a:ext cx="207640" cy="216024"/>
          </a:xfrm>
          <a:prstGeom prst="ellipse">
            <a:avLst/>
          </a:prstGeom>
          <a:no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Ellipse 8"/>
          <p:cNvSpPr/>
          <p:nvPr/>
        </p:nvSpPr>
        <p:spPr>
          <a:xfrm>
            <a:off x="1835696" y="2132856"/>
            <a:ext cx="432048" cy="144016"/>
          </a:xfrm>
          <a:prstGeom prst="ellipse">
            <a:avLst/>
          </a:prstGeom>
          <a:no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Ellipse 9"/>
          <p:cNvSpPr/>
          <p:nvPr/>
        </p:nvSpPr>
        <p:spPr>
          <a:xfrm>
            <a:off x="2339752" y="2132856"/>
            <a:ext cx="207640" cy="216024"/>
          </a:xfrm>
          <a:prstGeom prst="ellipse">
            <a:avLst/>
          </a:prstGeom>
          <a:no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Ellipse 11"/>
          <p:cNvSpPr/>
          <p:nvPr/>
        </p:nvSpPr>
        <p:spPr>
          <a:xfrm>
            <a:off x="4644008" y="2276872"/>
            <a:ext cx="1080120" cy="360040"/>
          </a:xfrm>
          <a:prstGeom prst="ellipse">
            <a:avLst/>
          </a:prstGeom>
          <a:no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Ellipse 12"/>
          <p:cNvSpPr/>
          <p:nvPr/>
        </p:nvSpPr>
        <p:spPr>
          <a:xfrm>
            <a:off x="3923928" y="2492896"/>
            <a:ext cx="207640" cy="216024"/>
          </a:xfrm>
          <a:prstGeom prst="ellipse">
            <a:avLst/>
          </a:prstGeom>
          <a:no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Ellipse 13"/>
          <p:cNvSpPr/>
          <p:nvPr/>
        </p:nvSpPr>
        <p:spPr>
          <a:xfrm>
            <a:off x="6372200" y="3717032"/>
            <a:ext cx="648072" cy="216024"/>
          </a:xfrm>
          <a:prstGeom prst="ellipse">
            <a:avLst/>
          </a:prstGeom>
          <a:no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Ellipse 14"/>
          <p:cNvSpPr/>
          <p:nvPr/>
        </p:nvSpPr>
        <p:spPr>
          <a:xfrm>
            <a:off x="5220072" y="4005064"/>
            <a:ext cx="207640" cy="216024"/>
          </a:xfrm>
          <a:prstGeom prst="ellipse">
            <a:avLst/>
          </a:prstGeom>
          <a:no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Ellipse 15"/>
          <p:cNvSpPr/>
          <p:nvPr/>
        </p:nvSpPr>
        <p:spPr>
          <a:xfrm>
            <a:off x="1619672" y="3284984"/>
            <a:ext cx="648072" cy="216024"/>
          </a:xfrm>
          <a:prstGeom prst="ellipse">
            <a:avLst/>
          </a:prstGeom>
          <a:no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Ellipse 16"/>
          <p:cNvSpPr/>
          <p:nvPr/>
        </p:nvSpPr>
        <p:spPr>
          <a:xfrm>
            <a:off x="2771800" y="3212976"/>
            <a:ext cx="207640" cy="216024"/>
          </a:xfrm>
          <a:prstGeom prst="ellipse">
            <a:avLst/>
          </a:prstGeom>
          <a:no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500" fill="hold"/>
                                        <p:tgtEl>
                                          <p:spTgt spid="8"/>
                                        </p:tgtEl>
                                        <p:attrNameLst>
                                          <p:attrName>ppt_x</p:attrName>
                                        </p:attrNameLst>
                                      </p:cBhvr>
                                      <p:tavLst>
                                        <p:tav tm="0">
                                          <p:val>
                                            <p:strVal val="#ppt_x"/>
                                          </p:val>
                                        </p:tav>
                                        <p:tav tm="100000">
                                          <p:val>
                                            <p:strVal val="#ppt_x"/>
                                          </p:val>
                                        </p:tav>
                                      </p:tavLst>
                                    </p:anim>
                                    <p:anim calcmode="lin" valueType="num">
                                      <p:cBhvr additive="base">
                                        <p:cTn id="2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additive="base">
                                        <p:cTn id="27" dur="500" fill="hold"/>
                                        <p:tgtEl>
                                          <p:spTgt spid="9"/>
                                        </p:tgtEl>
                                        <p:attrNameLst>
                                          <p:attrName>ppt_x</p:attrName>
                                        </p:attrNameLst>
                                      </p:cBhvr>
                                      <p:tavLst>
                                        <p:tav tm="0">
                                          <p:val>
                                            <p:strVal val="#ppt_x"/>
                                          </p:val>
                                        </p:tav>
                                        <p:tav tm="100000">
                                          <p:val>
                                            <p:strVal val="#ppt_x"/>
                                          </p:val>
                                        </p:tav>
                                      </p:tavLst>
                                    </p:anim>
                                    <p:anim calcmode="lin" valueType="num">
                                      <p:cBhvr additive="base">
                                        <p:cTn id="28" dur="500" fill="hold"/>
                                        <p:tgtEl>
                                          <p:spTgt spid="9"/>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 calcmode="lin" valueType="num">
                                      <p:cBhvr additive="base">
                                        <p:cTn id="37" dur="500" fill="hold"/>
                                        <p:tgtEl>
                                          <p:spTgt spid="12"/>
                                        </p:tgtEl>
                                        <p:attrNameLst>
                                          <p:attrName>ppt_x</p:attrName>
                                        </p:attrNameLst>
                                      </p:cBhvr>
                                      <p:tavLst>
                                        <p:tav tm="0">
                                          <p:val>
                                            <p:strVal val="#ppt_x"/>
                                          </p:val>
                                        </p:tav>
                                        <p:tav tm="100000">
                                          <p:val>
                                            <p:strVal val="#ppt_x"/>
                                          </p:val>
                                        </p:tav>
                                      </p:tavLst>
                                    </p:anim>
                                    <p:anim calcmode="lin" valueType="num">
                                      <p:cBhvr additive="base">
                                        <p:cTn id="38" dur="500" fill="hold"/>
                                        <p:tgtEl>
                                          <p:spTgt spid="12"/>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14"/>
                                        </p:tgtEl>
                                        <p:attrNameLst>
                                          <p:attrName>style.visibility</p:attrName>
                                        </p:attrNameLst>
                                      </p:cBhvr>
                                      <p:to>
                                        <p:strVal val="visible"/>
                                      </p:to>
                                    </p:set>
                                    <p:anim calcmode="lin" valueType="num">
                                      <p:cBhvr additive="base">
                                        <p:cTn id="47" dur="500" fill="hold"/>
                                        <p:tgtEl>
                                          <p:spTgt spid="14"/>
                                        </p:tgtEl>
                                        <p:attrNameLst>
                                          <p:attrName>ppt_x</p:attrName>
                                        </p:attrNameLst>
                                      </p:cBhvr>
                                      <p:tavLst>
                                        <p:tav tm="0">
                                          <p:val>
                                            <p:strVal val="#ppt_x"/>
                                          </p:val>
                                        </p:tav>
                                        <p:tav tm="100000">
                                          <p:val>
                                            <p:strVal val="#ppt_x"/>
                                          </p:val>
                                        </p:tav>
                                      </p:tavLst>
                                    </p:anim>
                                    <p:anim calcmode="lin" valueType="num">
                                      <p:cBhvr additive="base">
                                        <p:cTn id="48" dur="500" fill="hold"/>
                                        <p:tgtEl>
                                          <p:spTgt spid="14"/>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additive="base">
                                        <p:cTn id="51" dur="500" fill="hold"/>
                                        <p:tgtEl>
                                          <p:spTgt spid="15"/>
                                        </p:tgtEl>
                                        <p:attrNameLst>
                                          <p:attrName>ppt_x</p:attrName>
                                        </p:attrNameLst>
                                      </p:cBhvr>
                                      <p:tavLst>
                                        <p:tav tm="0">
                                          <p:val>
                                            <p:strVal val="#ppt_x"/>
                                          </p:val>
                                        </p:tav>
                                        <p:tav tm="100000">
                                          <p:val>
                                            <p:strVal val="#ppt_x"/>
                                          </p:val>
                                        </p:tav>
                                      </p:tavLst>
                                    </p:anim>
                                    <p:anim calcmode="lin" valueType="num">
                                      <p:cBhvr additive="base">
                                        <p:cTn id="52"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grpId="0" nodeType="clickEffect">
                                  <p:stCondLst>
                                    <p:cond delay="0"/>
                                  </p:stCondLst>
                                  <p:childTnLst>
                                    <p:set>
                                      <p:cBhvr>
                                        <p:cTn id="56" dur="1" fill="hold">
                                          <p:stCondLst>
                                            <p:cond delay="0"/>
                                          </p:stCondLst>
                                        </p:cTn>
                                        <p:tgtEl>
                                          <p:spTgt spid="16"/>
                                        </p:tgtEl>
                                        <p:attrNameLst>
                                          <p:attrName>style.visibility</p:attrName>
                                        </p:attrNameLst>
                                      </p:cBhvr>
                                      <p:to>
                                        <p:strVal val="visible"/>
                                      </p:to>
                                    </p:set>
                                    <p:anim calcmode="lin" valueType="num">
                                      <p:cBhvr additive="base">
                                        <p:cTn id="57" dur="500" fill="hold"/>
                                        <p:tgtEl>
                                          <p:spTgt spid="16"/>
                                        </p:tgtEl>
                                        <p:attrNameLst>
                                          <p:attrName>ppt_x</p:attrName>
                                        </p:attrNameLst>
                                      </p:cBhvr>
                                      <p:tavLst>
                                        <p:tav tm="0">
                                          <p:val>
                                            <p:strVal val="#ppt_x"/>
                                          </p:val>
                                        </p:tav>
                                        <p:tav tm="100000">
                                          <p:val>
                                            <p:strVal val="#ppt_x"/>
                                          </p:val>
                                        </p:tav>
                                      </p:tavLst>
                                    </p:anim>
                                    <p:anim calcmode="lin" valueType="num">
                                      <p:cBhvr additive="base">
                                        <p:cTn id="58" dur="500" fill="hold"/>
                                        <p:tgtEl>
                                          <p:spTgt spid="16"/>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ppt_x"/>
                                          </p:val>
                                        </p:tav>
                                        <p:tav tm="100000">
                                          <p:val>
                                            <p:strVal val="#ppt_x"/>
                                          </p:val>
                                        </p:tav>
                                      </p:tavLst>
                                    </p:anim>
                                    <p:anim calcmode="lin" valueType="num">
                                      <p:cBhvr additive="base">
                                        <p:cTn id="62"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2" grpId="0" animBg="1"/>
      <p:bldP spid="13" grpId="0" animBg="1"/>
      <p:bldP spid="14" grpId="0" animBg="1"/>
      <p:bldP spid="15" grpId="0" animBg="1"/>
      <p:bldP spid="16" grpId="0" animBg="1"/>
      <p:bldP spid="1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Les cépages rouges</a:t>
            </a:r>
            <a:endParaRPr lang="fr-FR" dirty="0"/>
          </a:p>
        </p:txBody>
      </p:sp>
      <p:sp>
        <p:nvSpPr>
          <p:cNvPr id="3" name="Espace réservé du contenu 2"/>
          <p:cNvSpPr>
            <a:spLocks noGrp="1"/>
          </p:cNvSpPr>
          <p:nvPr>
            <p:ph idx="1"/>
          </p:nvPr>
        </p:nvSpPr>
        <p:spPr>
          <a:xfrm>
            <a:off x="457200" y="1700808"/>
            <a:ext cx="8229600" cy="4754000"/>
          </a:xfrm>
        </p:spPr>
        <p:txBody>
          <a:bodyPr>
            <a:normAutofit/>
          </a:bodyPr>
          <a:lstStyle/>
          <a:p>
            <a:r>
              <a:rPr lang="fr-FR" dirty="0" smtClean="0"/>
              <a:t>Cabernet Franc</a:t>
            </a:r>
          </a:p>
          <a:p>
            <a:endParaRPr lang="fr-FR" sz="1000" dirty="0" smtClean="0"/>
          </a:p>
          <a:p>
            <a:r>
              <a:rPr lang="fr-FR" dirty="0" smtClean="0"/>
              <a:t>Merlot</a:t>
            </a:r>
          </a:p>
          <a:p>
            <a:endParaRPr lang="fr-FR" sz="1000" dirty="0" smtClean="0"/>
          </a:p>
          <a:p>
            <a:r>
              <a:rPr lang="fr-FR" dirty="0" smtClean="0"/>
              <a:t>Petit </a:t>
            </a:r>
            <a:r>
              <a:rPr lang="fr-FR" dirty="0" err="1" smtClean="0"/>
              <a:t>Verdot</a:t>
            </a:r>
            <a:endParaRPr lang="fr-FR" dirty="0" smtClean="0"/>
          </a:p>
          <a:p>
            <a:endParaRPr lang="fr-FR" sz="1000" dirty="0" smtClean="0"/>
          </a:p>
          <a:p>
            <a:r>
              <a:rPr lang="fr-FR" dirty="0" smtClean="0"/>
              <a:t>Cabernet Sauvignon</a:t>
            </a:r>
            <a:endParaRPr lang="fr-FR" sz="1000" dirty="0" smtClean="0"/>
          </a:p>
          <a:p>
            <a:endParaRPr lang="fr-FR" sz="1000" dirty="0" smtClean="0"/>
          </a:p>
          <a:p>
            <a:r>
              <a:rPr lang="fr-FR" dirty="0" smtClean="0"/>
              <a:t>Malbec ou </a:t>
            </a:r>
            <a:r>
              <a:rPr lang="fr-FR" dirty="0" err="1" smtClean="0"/>
              <a:t>Pressac</a:t>
            </a:r>
            <a:r>
              <a:rPr lang="fr-FR" dirty="0" smtClean="0"/>
              <a:t> ou </a:t>
            </a:r>
            <a:r>
              <a:rPr lang="fr-FR" dirty="0" err="1" smtClean="0"/>
              <a:t>Côt</a:t>
            </a:r>
            <a:endParaRPr lang="fr-FR" dirty="0" smtClean="0"/>
          </a:p>
          <a:p>
            <a:endParaRPr lang="fr-FR" sz="1000" dirty="0" smtClean="0"/>
          </a:p>
          <a:p>
            <a:r>
              <a:rPr lang="fr-FR" dirty="0" err="1" smtClean="0"/>
              <a:t>Carmenère</a:t>
            </a:r>
            <a:endParaRPr lang="fr-FR" dirty="0" smtClean="0"/>
          </a:p>
          <a:p>
            <a:endParaRPr lang="fr-FR"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Les cépages blancs</a:t>
            </a:r>
            <a:endParaRPr lang="fr-FR" dirty="0"/>
          </a:p>
        </p:txBody>
      </p:sp>
      <p:sp>
        <p:nvSpPr>
          <p:cNvPr id="3" name="Espace réservé du contenu 2"/>
          <p:cNvSpPr>
            <a:spLocks noGrp="1"/>
          </p:cNvSpPr>
          <p:nvPr>
            <p:ph idx="1"/>
          </p:nvPr>
        </p:nvSpPr>
        <p:spPr>
          <a:xfrm>
            <a:off x="457200" y="1700808"/>
            <a:ext cx="8229600" cy="4754000"/>
          </a:xfrm>
        </p:spPr>
        <p:txBody>
          <a:bodyPr>
            <a:normAutofit/>
          </a:bodyPr>
          <a:lstStyle/>
          <a:p>
            <a:r>
              <a:rPr lang="fr-FR" dirty="0" smtClean="0"/>
              <a:t>Sémillon</a:t>
            </a:r>
          </a:p>
          <a:p>
            <a:endParaRPr lang="fr-FR" sz="1000" dirty="0" smtClean="0"/>
          </a:p>
          <a:p>
            <a:r>
              <a:rPr lang="fr-FR" dirty="0" smtClean="0"/>
              <a:t>Sauvignon </a:t>
            </a:r>
          </a:p>
          <a:p>
            <a:endParaRPr lang="fr-FR" sz="1000" dirty="0" smtClean="0"/>
          </a:p>
          <a:p>
            <a:r>
              <a:rPr lang="fr-FR" dirty="0" err="1" smtClean="0"/>
              <a:t>Ugni</a:t>
            </a:r>
            <a:r>
              <a:rPr lang="fr-FR" dirty="0" smtClean="0"/>
              <a:t> Blancs</a:t>
            </a:r>
          </a:p>
          <a:p>
            <a:endParaRPr lang="fr-FR" sz="1000" dirty="0" smtClean="0"/>
          </a:p>
          <a:p>
            <a:r>
              <a:rPr lang="fr-FR" dirty="0" smtClean="0"/>
              <a:t>Muscadelle</a:t>
            </a:r>
            <a:endParaRPr lang="fr-FR" sz="1000" dirty="0" smtClean="0"/>
          </a:p>
          <a:p>
            <a:endParaRPr lang="fr-FR" sz="1000" dirty="0" smtClean="0"/>
          </a:p>
          <a:p>
            <a:r>
              <a:rPr lang="fr-FR" dirty="0" err="1" smtClean="0"/>
              <a:t>Colombard</a:t>
            </a:r>
            <a:endParaRPr lang="fr-FR" dirty="0" smtClean="0"/>
          </a:p>
          <a:p>
            <a:endParaRPr lang="fr-FR" sz="1000" dirty="0"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La Production</a:t>
            </a:r>
            <a:endParaRPr lang="fr-FR" dirty="0"/>
          </a:p>
        </p:txBody>
      </p:sp>
      <p:sp>
        <p:nvSpPr>
          <p:cNvPr id="3" name="Espace réservé du contenu 2"/>
          <p:cNvSpPr>
            <a:spLocks noGrp="1"/>
          </p:cNvSpPr>
          <p:nvPr>
            <p:ph idx="1"/>
          </p:nvPr>
        </p:nvSpPr>
        <p:spPr>
          <a:xfrm>
            <a:off x="457200" y="1556792"/>
            <a:ext cx="8229600" cy="4898016"/>
          </a:xfrm>
        </p:spPr>
        <p:txBody>
          <a:bodyPr/>
          <a:lstStyle/>
          <a:p>
            <a:r>
              <a:rPr lang="fr-FR" dirty="0" smtClean="0"/>
              <a:t>Production du vignoble: 80% de Vins rouges 20% de Blancs</a:t>
            </a:r>
          </a:p>
          <a:p>
            <a:r>
              <a:rPr lang="fr-FR" dirty="0" smtClean="0"/>
              <a:t>117 200 hectares cultivés pour la vigne</a:t>
            </a:r>
          </a:p>
          <a:p>
            <a:r>
              <a:rPr lang="fr-FR" dirty="0" smtClean="0"/>
              <a:t>Environ 6 Millions d’hectolitres par an</a:t>
            </a:r>
          </a:p>
          <a:p>
            <a:r>
              <a:rPr lang="fr-FR" dirty="0" smtClean="0"/>
              <a:t>La Gironde est le 3</a:t>
            </a:r>
            <a:r>
              <a:rPr lang="fr-FR" baseline="30000" dirty="0" smtClean="0"/>
              <a:t>ème</a:t>
            </a:r>
            <a:r>
              <a:rPr lang="fr-FR" dirty="0" smtClean="0"/>
              <a:t> département viticole français de production globale après l’Hérault et l’Aude.</a:t>
            </a:r>
          </a:p>
          <a:p>
            <a:r>
              <a:rPr lang="fr-FR" dirty="0" smtClean="0"/>
              <a:t>1</a:t>
            </a:r>
            <a:r>
              <a:rPr lang="fr-FR" baseline="30000" dirty="0" smtClean="0"/>
              <a:t>er</a:t>
            </a:r>
            <a:r>
              <a:rPr lang="fr-FR" dirty="0" smtClean="0"/>
              <a:t> département pour les AOC en volume</a:t>
            </a:r>
            <a:endParaRPr lang="fr-FR"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Le prix des vignes</a:t>
            </a:r>
            <a:endParaRPr lang="fr-FR" dirty="0"/>
          </a:p>
        </p:txBody>
      </p:sp>
      <p:sp>
        <p:nvSpPr>
          <p:cNvPr id="3" name="Espace réservé du contenu 2"/>
          <p:cNvSpPr>
            <a:spLocks noGrp="1"/>
          </p:cNvSpPr>
          <p:nvPr>
            <p:ph idx="1"/>
          </p:nvPr>
        </p:nvSpPr>
        <p:spPr>
          <a:xfrm>
            <a:off x="457200" y="1556792"/>
            <a:ext cx="8229600" cy="4898016"/>
          </a:xfrm>
        </p:spPr>
        <p:txBody>
          <a:bodyPr/>
          <a:lstStyle/>
          <a:p>
            <a:r>
              <a:rPr lang="fr-FR" dirty="0" smtClean="0"/>
              <a:t>Appellation Pauillac</a:t>
            </a:r>
          </a:p>
          <a:p>
            <a:pPr lvl="1"/>
            <a:r>
              <a:rPr lang="fr-FR" dirty="0" smtClean="0"/>
              <a:t>1 650 000 € l’hectare de vigne</a:t>
            </a:r>
          </a:p>
          <a:p>
            <a:pPr lvl="1"/>
            <a:endParaRPr lang="fr-FR" dirty="0" smtClean="0"/>
          </a:p>
          <a:p>
            <a:r>
              <a:rPr lang="fr-FR" dirty="0" smtClean="0"/>
              <a:t>Appellations Bordeaux supérieurs</a:t>
            </a:r>
          </a:p>
          <a:p>
            <a:pPr lvl="1"/>
            <a:r>
              <a:rPr lang="fr-FR" dirty="0" smtClean="0"/>
              <a:t>15 000 € l’hectare de vigne</a:t>
            </a:r>
            <a:endParaRPr lang="fr-FR" dirty="0"/>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95536" y="2276872"/>
            <a:ext cx="8229600" cy="1399032"/>
          </a:xfrm>
        </p:spPr>
        <p:txBody>
          <a:bodyPr/>
          <a:lstStyle/>
          <a:p>
            <a:r>
              <a:rPr lang="fr-FR" dirty="0" smtClean="0"/>
              <a:t>MAINTENANT DEGUSTONS !</a:t>
            </a:r>
            <a:endParaRPr lang="fr-FR"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Verve">
  <a:themeElements>
    <a:clrScheme name="Verve">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Ver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Verve">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1200"/>
                <a:satMod val="150000"/>
              </a:schemeClr>
              <a:schemeClr val="phClr">
                <a:tint val="90000"/>
                <a:satMod val="150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Verve</Template>
  <TotalTime>527</TotalTime>
  <Words>1521</Words>
  <Application>Microsoft Office PowerPoint</Application>
  <PresentationFormat>Affichage à l'écran (4:3)</PresentationFormat>
  <Paragraphs>158</Paragraphs>
  <Slides>16</Slides>
  <Notes>9</Notes>
  <HiddenSlides>1</HiddenSlides>
  <MMClips>0</MMClips>
  <ScaleCrop>false</ScaleCrop>
  <HeadingPairs>
    <vt:vector size="4" baseType="variant">
      <vt:variant>
        <vt:lpstr>Thème</vt:lpstr>
      </vt:variant>
      <vt:variant>
        <vt:i4>1</vt:i4>
      </vt:variant>
      <vt:variant>
        <vt:lpstr>Titres des diapositives</vt:lpstr>
      </vt:variant>
      <vt:variant>
        <vt:i4>16</vt:i4>
      </vt:variant>
    </vt:vector>
  </HeadingPairs>
  <TitlesOfParts>
    <vt:vector size="17" baseType="lpstr">
      <vt:lpstr>Verve</vt:lpstr>
      <vt:lpstr>Grands crus de Bordeaux</vt:lpstr>
      <vt:lpstr>Régions et appellations</vt:lpstr>
      <vt:lpstr>Les Appellations</vt:lpstr>
      <vt:lpstr>La carte du Vignoble</vt:lpstr>
      <vt:lpstr>Les cépages rouges</vt:lpstr>
      <vt:lpstr>Les cépages blancs</vt:lpstr>
      <vt:lpstr>La Production</vt:lpstr>
      <vt:lpstr>Le prix des vignes</vt:lpstr>
      <vt:lpstr>MAINTENANT DEGUSTONS !</vt:lpstr>
      <vt:lpstr>Pommerol Château Rouget</vt:lpstr>
      <vt:lpstr>Pessac Léognan Malartic Lagravière</vt:lpstr>
      <vt:lpstr>Crus Bourgeaois Château Castera</vt:lpstr>
      <vt:lpstr>Premières Côtes de Blaye Château L’Escadre – Cuvée Major</vt:lpstr>
      <vt:lpstr>Saint Emilion Château Fombrauge</vt:lpstr>
      <vt:lpstr>Listrac Médoc Château Fourcas Hosten</vt:lpstr>
      <vt:lpstr>MERCI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Grands crus de Bordeaux</dc:title>
  <dc:creator>pc</dc:creator>
  <cp:lastModifiedBy>pc</cp:lastModifiedBy>
  <cp:revision>35</cp:revision>
  <dcterms:created xsi:type="dcterms:W3CDTF">2015-11-21T09:28:20Z</dcterms:created>
  <dcterms:modified xsi:type="dcterms:W3CDTF">2015-11-27T21:51:33Z</dcterms:modified>
</cp:coreProperties>
</file>